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73" r:id="rId4"/>
    <p:sldId id="258" r:id="rId5"/>
    <p:sldId id="260" r:id="rId6"/>
    <p:sldId id="272" r:id="rId7"/>
    <p:sldId id="277" r:id="rId8"/>
    <p:sldId id="278" r:id="rId9"/>
    <p:sldId id="279" r:id="rId10"/>
    <p:sldId id="274" r:id="rId11"/>
    <p:sldId id="282" r:id="rId12"/>
    <p:sldId id="276" r:id="rId13"/>
    <p:sldId id="280" r:id="rId14"/>
    <p:sldId id="275" r:id="rId15"/>
    <p:sldId id="283" r:id="rId16"/>
    <p:sldId id="281" r:id="rId17"/>
    <p:sldId id="286" r:id="rId18"/>
    <p:sldId id="284" r:id="rId19"/>
    <p:sldId id="285" r:id="rId20"/>
    <p:sldId id="259"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6357" autoAdjust="0"/>
  </p:normalViewPr>
  <p:slideViewPr>
    <p:cSldViewPr snapToGrid="0">
      <p:cViewPr>
        <p:scale>
          <a:sx n="90" d="100"/>
          <a:sy n="90" d="100"/>
        </p:scale>
        <p:origin x="389" y="139"/>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9D973-0F19-44E5-A425-FC5A3092782C}"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tr-TR"/>
        </a:p>
      </dgm:t>
    </dgm:pt>
    <dgm:pt modelId="{9240C804-3BFD-4AE9-ADCE-2857E3632E25}">
      <dgm:prSet phldrT="[Metin]"/>
      <dgm:spPr/>
      <dgm:t>
        <a:bodyPr/>
        <a:lstStyle/>
        <a:p>
          <a:r>
            <a:rPr lang="tr-TR" dirty="0" err="1"/>
            <a:t>Types</a:t>
          </a:r>
          <a:r>
            <a:rPr lang="tr-TR" dirty="0"/>
            <a:t> of </a:t>
          </a:r>
          <a:r>
            <a:rPr lang="tr-TR" dirty="0" err="1"/>
            <a:t>Safety</a:t>
          </a:r>
          <a:r>
            <a:rPr lang="tr-TR" dirty="0"/>
            <a:t> </a:t>
          </a:r>
          <a:r>
            <a:rPr lang="tr-TR" dirty="0" err="1"/>
            <a:t>Types</a:t>
          </a:r>
          <a:endParaRPr lang="tr-TR" dirty="0"/>
        </a:p>
      </dgm:t>
    </dgm:pt>
    <dgm:pt modelId="{86AD5F35-1360-466B-923E-0C95CA2BFC7B}" type="parTrans" cxnId="{3B9A6504-8EB4-4DB4-AB34-110E374352FB}">
      <dgm:prSet/>
      <dgm:spPr/>
      <dgm:t>
        <a:bodyPr/>
        <a:lstStyle/>
        <a:p>
          <a:endParaRPr lang="tr-TR"/>
        </a:p>
      </dgm:t>
    </dgm:pt>
    <dgm:pt modelId="{D7C36681-6AF7-47C6-89E5-641C9AFBA940}" type="sibTrans" cxnId="{3B9A6504-8EB4-4DB4-AB34-110E374352FB}">
      <dgm:prSet/>
      <dgm:spPr/>
      <dgm:t>
        <a:bodyPr/>
        <a:lstStyle/>
        <a:p>
          <a:endParaRPr lang="tr-TR"/>
        </a:p>
      </dgm:t>
    </dgm:pt>
    <dgm:pt modelId="{2C12CB31-AA5A-47A2-819D-9F70DAFB11DE}">
      <dgm:prSet phldrT="[Metin]"/>
      <dgm:spPr/>
      <dgm:t>
        <a:bodyPr/>
        <a:lstStyle/>
        <a:p>
          <a:r>
            <a:rPr lang="tr-TR" b="1" dirty="0" err="1"/>
            <a:t>Convantionel</a:t>
          </a:r>
          <a:r>
            <a:rPr lang="tr-TR" b="1" dirty="0"/>
            <a:t> </a:t>
          </a:r>
          <a:r>
            <a:rPr lang="tr-TR" b="1" dirty="0" err="1"/>
            <a:t>Valves</a:t>
          </a:r>
          <a:endParaRPr lang="tr-TR" b="1" dirty="0"/>
        </a:p>
      </dgm:t>
    </dgm:pt>
    <dgm:pt modelId="{BDFC48C0-5361-4F58-9120-147627558101}" type="parTrans" cxnId="{4CE79D3B-6673-47B6-AAB6-3699BA334135}">
      <dgm:prSet/>
      <dgm:spPr/>
      <dgm:t>
        <a:bodyPr/>
        <a:lstStyle/>
        <a:p>
          <a:endParaRPr lang="tr-TR"/>
        </a:p>
      </dgm:t>
    </dgm:pt>
    <dgm:pt modelId="{41CF6507-3C98-4496-9A96-FE98E0E543F9}" type="sibTrans" cxnId="{4CE79D3B-6673-47B6-AAB6-3699BA334135}">
      <dgm:prSet/>
      <dgm:spPr/>
      <dgm:t>
        <a:bodyPr/>
        <a:lstStyle/>
        <a:p>
          <a:endParaRPr lang="tr-TR"/>
        </a:p>
      </dgm:t>
    </dgm:pt>
    <dgm:pt modelId="{1B4BD237-D1D0-473F-B9A1-4F2C46296480}">
      <dgm:prSet phldrT="[Metin]"/>
      <dgm:spPr/>
      <dgm:t>
        <a:bodyPr/>
        <a:lstStyle/>
        <a:p>
          <a:r>
            <a:rPr lang="tr-TR" b="1" dirty="0" err="1"/>
            <a:t>Balanced</a:t>
          </a:r>
          <a:r>
            <a:rPr lang="tr-TR" b="1" dirty="0"/>
            <a:t> </a:t>
          </a:r>
          <a:r>
            <a:rPr lang="tr-TR" b="1" dirty="0" err="1"/>
            <a:t>Bellow</a:t>
          </a:r>
          <a:r>
            <a:rPr lang="tr-TR" b="1" dirty="0"/>
            <a:t> </a:t>
          </a:r>
          <a:r>
            <a:rPr lang="tr-TR" b="1" dirty="0" err="1"/>
            <a:t>Valves</a:t>
          </a:r>
          <a:endParaRPr lang="tr-TR" b="1" dirty="0"/>
        </a:p>
      </dgm:t>
    </dgm:pt>
    <dgm:pt modelId="{9E5AA7B1-F544-4456-8800-9738288CCA06}" type="parTrans" cxnId="{F699425E-71D0-4230-BF57-AA9DD498D20A}">
      <dgm:prSet/>
      <dgm:spPr/>
      <dgm:t>
        <a:bodyPr/>
        <a:lstStyle/>
        <a:p>
          <a:endParaRPr lang="tr-TR"/>
        </a:p>
      </dgm:t>
    </dgm:pt>
    <dgm:pt modelId="{66240651-C8D6-4618-A60D-809521F63879}" type="sibTrans" cxnId="{F699425E-71D0-4230-BF57-AA9DD498D20A}">
      <dgm:prSet/>
      <dgm:spPr/>
      <dgm:t>
        <a:bodyPr/>
        <a:lstStyle/>
        <a:p>
          <a:endParaRPr lang="tr-TR"/>
        </a:p>
      </dgm:t>
    </dgm:pt>
    <dgm:pt modelId="{A29F1814-684F-48BF-A8FD-BE7AFC907E32}">
      <dgm:prSet phldrT="[Metin]"/>
      <dgm:spPr/>
      <dgm:t>
        <a:bodyPr/>
        <a:lstStyle/>
        <a:p>
          <a:r>
            <a:rPr lang="tr-TR" b="1" dirty="0"/>
            <a:t>Pilot </a:t>
          </a:r>
          <a:r>
            <a:rPr lang="tr-TR" b="1" dirty="0" err="1"/>
            <a:t>Operated</a:t>
          </a:r>
          <a:r>
            <a:rPr lang="tr-TR" b="1" dirty="0"/>
            <a:t> </a:t>
          </a:r>
          <a:r>
            <a:rPr lang="tr-TR" b="1" dirty="0" err="1"/>
            <a:t>Valves</a:t>
          </a:r>
          <a:endParaRPr lang="tr-TR" b="1" dirty="0"/>
        </a:p>
      </dgm:t>
    </dgm:pt>
    <dgm:pt modelId="{62AD18CA-F562-46A1-AA8D-6C08917EBE46}" type="parTrans" cxnId="{5E9408C5-EE0D-4546-B0D5-B85578C3AB8C}">
      <dgm:prSet/>
      <dgm:spPr/>
      <dgm:t>
        <a:bodyPr/>
        <a:lstStyle/>
        <a:p>
          <a:endParaRPr lang="tr-TR"/>
        </a:p>
      </dgm:t>
    </dgm:pt>
    <dgm:pt modelId="{B75A4B99-1F38-41C3-A3F6-2110EBC1EF09}" type="sibTrans" cxnId="{5E9408C5-EE0D-4546-B0D5-B85578C3AB8C}">
      <dgm:prSet/>
      <dgm:spPr/>
      <dgm:t>
        <a:bodyPr/>
        <a:lstStyle/>
        <a:p>
          <a:endParaRPr lang="tr-TR"/>
        </a:p>
      </dgm:t>
    </dgm:pt>
    <dgm:pt modelId="{F60611DF-E42E-47C8-B047-D37DCCFA5BA4}" type="pres">
      <dgm:prSet presAssocID="{E1F9D973-0F19-44E5-A425-FC5A3092782C}" presName="Name0" presStyleCnt="0">
        <dgm:presLayoutVars>
          <dgm:chMax val="1"/>
          <dgm:dir/>
          <dgm:animLvl val="ctr"/>
          <dgm:resizeHandles val="exact"/>
        </dgm:presLayoutVars>
      </dgm:prSet>
      <dgm:spPr/>
    </dgm:pt>
    <dgm:pt modelId="{CAFC5A5A-502C-4008-841E-8042DCF6B707}" type="pres">
      <dgm:prSet presAssocID="{9240C804-3BFD-4AE9-ADCE-2857E3632E25}" presName="centerShape" presStyleLbl="node0" presStyleIdx="0" presStyleCnt="1" custScaleX="105271" custScaleY="105271"/>
      <dgm:spPr/>
    </dgm:pt>
    <dgm:pt modelId="{891792A3-F844-4BF5-8C0A-BBDE64EC9F9A}" type="pres">
      <dgm:prSet presAssocID="{2C12CB31-AA5A-47A2-819D-9F70DAFB11DE}" presName="node" presStyleLbl="node1" presStyleIdx="0" presStyleCnt="3" custScaleX="126040" custScaleY="130542">
        <dgm:presLayoutVars>
          <dgm:bulletEnabled val="1"/>
        </dgm:presLayoutVars>
      </dgm:prSet>
      <dgm:spPr/>
    </dgm:pt>
    <dgm:pt modelId="{117C8B18-65EB-493E-A011-98E7226F2B28}" type="pres">
      <dgm:prSet presAssocID="{2C12CB31-AA5A-47A2-819D-9F70DAFB11DE}" presName="dummy" presStyleCnt="0"/>
      <dgm:spPr/>
    </dgm:pt>
    <dgm:pt modelId="{1DFB61CC-563F-44FB-86B4-61489E19945E}" type="pres">
      <dgm:prSet presAssocID="{41CF6507-3C98-4496-9A96-FE98E0E543F9}" presName="sibTrans" presStyleLbl="sibTrans2D1" presStyleIdx="0" presStyleCnt="3"/>
      <dgm:spPr/>
    </dgm:pt>
    <dgm:pt modelId="{95E559B3-FFF1-4354-9851-AF3B9D240050}" type="pres">
      <dgm:prSet presAssocID="{1B4BD237-D1D0-473F-B9A1-4F2C46296480}" presName="node" presStyleLbl="node1" presStyleIdx="1" presStyleCnt="3" custScaleX="125323" custScaleY="125323">
        <dgm:presLayoutVars>
          <dgm:bulletEnabled val="1"/>
        </dgm:presLayoutVars>
      </dgm:prSet>
      <dgm:spPr/>
    </dgm:pt>
    <dgm:pt modelId="{B636DC7A-83F8-4C4A-8133-75FADABDF7B3}" type="pres">
      <dgm:prSet presAssocID="{1B4BD237-D1D0-473F-B9A1-4F2C46296480}" presName="dummy" presStyleCnt="0"/>
      <dgm:spPr/>
    </dgm:pt>
    <dgm:pt modelId="{C5412714-5051-4A16-BC50-B8B11BCD15F7}" type="pres">
      <dgm:prSet presAssocID="{66240651-C8D6-4618-A60D-809521F63879}" presName="sibTrans" presStyleLbl="sibTrans2D1" presStyleIdx="1" presStyleCnt="3"/>
      <dgm:spPr/>
    </dgm:pt>
    <dgm:pt modelId="{4974A3F3-0A68-4AD2-974B-06BC8FBF60C5}" type="pres">
      <dgm:prSet presAssocID="{A29F1814-684F-48BF-A8FD-BE7AFC907E32}" presName="node" presStyleLbl="node1" presStyleIdx="2" presStyleCnt="3" custScaleX="125323" custScaleY="125323">
        <dgm:presLayoutVars>
          <dgm:bulletEnabled val="1"/>
        </dgm:presLayoutVars>
      </dgm:prSet>
      <dgm:spPr/>
    </dgm:pt>
    <dgm:pt modelId="{B95E18A6-21D0-4043-A087-29EB57200525}" type="pres">
      <dgm:prSet presAssocID="{A29F1814-684F-48BF-A8FD-BE7AFC907E32}" presName="dummy" presStyleCnt="0"/>
      <dgm:spPr/>
    </dgm:pt>
    <dgm:pt modelId="{01A0D7CC-F72E-4575-9290-4F202C5F50FA}" type="pres">
      <dgm:prSet presAssocID="{B75A4B99-1F38-41C3-A3F6-2110EBC1EF09}" presName="sibTrans" presStyleLbl="sibTrans2D1" presStyleIdx="2" presStyleCnt="3"/>
      <dgm:spPr/>
    </dgm:pt>
  </dgm:ptLst>
  <dgm:cxnLst>
    <dgm:cxn modelId="{3B9A6504-8EB4-4DB4-AB34-110E374352FB}" srcId="{E1F9D973-0F19-44E5-A425-FC5A3092782C}" destId="{9240C804-3BFD-4AE9-ADCE-2857E3632E25}" srcOrd="0" destOrd="0" parTransId="{86AD5F35-1360-466B-923E-0C95CA2BFC7B}" sibTransId="{D7C36681-6AF7-47C6-89E5-641C9AFBA940}"/>
    <dgm:cxn modelId="{DB4DCC11-C89E-4166-884D-CC16F8A5464D}" type="presOf" srcId="{1B4BD237-D1D0-473F-B9A1-4F2C46296480}" destId="{95E559B3-FFF1-4354-9851-AF3B9D240050}" srcOrd="0" destOrd="0" presId="urn:microsoft.com/office/officeart/2005/8/layout/radial6"/>
    <dgm:cxn modelId="{FA61D32B-C41B-4C76-AE9E-6858180E2DBE}" type="presOf" srcId="{41CF6507-3C98-4496-9A96-FE98E0E543F9}" destId="{1DFB61CC-563F-44FB-86B4-61489E19945E}" srcOrd="0" destOrd="0" presId="urn:microsoft.com/office/officeart/2005/8/layout/radial6"/>
    <dgm:cxn modelId="{88A1AD2C-F170-4979-A993-8ADD12E06700}" type="presOf" srcId="{2C12CB31-AA5A-47A2-819D-9F70DAFB11DE}" destId="{891792A3-F844-4BF5-8C0A-BBDE64EC9F9A}" srcOrd="0" destOrd="0" presId="urn:microsoft.com/office/officeart/2005/8/layout/radial6"/>
    <dgm:cxn modelId="{DC7B8932-DF5B-4828-9237-F980940CB14D}" type="presOf" srcId="{E1F9D973-0F19-44E5-A425-FC5A3092782C}" destId="{F60611DF-E42E-47C8-B047-D37DCCFA5BA4}" srcOrd="0" destOrd="0" presId="urn:microsoft.com/office/officeart/2005/8/layout/radial6"/>
    <dgm:cxn modelId="{FC26F633-C0A9-4E19-A6F4-8BE780764B80}" type="presOf" srcId="{B75A4B99-1F38-41C3-A3F6-2110EBC1EF09}" destId="{01A0D7CC-F72E-4575-9290-4F202C5F50FA}" srcOrd="0" destOrd="0" presId="urn:microsoft.com/office/officeart/2005/8/layout/radial6"/>
    <dgm:cxn modelId="{4CE79D3B-6673-47B6-AAB6-3699BA334135}" srcId="{9240C804-3BFD-4AE9-ADCE-2857E3632E25}" destId="{2C12CB31-AA5A-47A2-819D-9F70DAFB11DE}" srcOrd="0" destOrd="0" parTransId="{BDFC48C0-5361-4F58-9120-147627558101}" sibTransId="{41CF6507-3C98-4496-9A96-FE98E0E543F9}"/>
    <dgm:cxn modelId="{F699425E-71D0-4230-BF57-AA9DD498D20A}" srcId="{9240C804-3BFD-4AE9-ADCE-2857E3632E25}" destId="{1B4BD237-D1D0-473F-B9A1-4F2C46296480}" srcOrd="1" destOrd="0" parTransId="{9E5AA7B1-F544-4456-8800-9738288CCA06}" sibTransId="{66240651-C8D6-4618-A60D-809521F63879}"/>
    <dgm:cxn modelId="{56AB1060-1962-4772-ACAD-53425A097E04}" type="presOf" srcId="{66240651-C8D6-4618-A60D-809521F63879}" destId="{C5412714-5051-4A16-BC50-B8B11BCD15F7}" srcOrd="0" destOrd="0" presId="urn:microsoft.com/office/officeart/2005/8/layout/radial6"/>
    <dgm:cxn modelId="{51D45F7C-9328-4239-B13E-4B710C3B0FAE}" type="presOf" srcId="{9240C804-3BFD-4AE9-ADCE-2857E3632E25}" destId="{CAFC5A5A-502C-4008-841E-8042DCF6B707}" srcOrd="0" destOrd="0" presId="urn:microsoft.com/office/officeart/2005/8/layout/radial6"/>
    <dgm:cxn modelId="{694046AB-722F-4D90-8152-BEC627726D40}" type="presOf" srcId="{A29F1814-684F-48BF-A8FD-BE7AFC907E32}" destId="{4974A3F3-0A68-4AD2-974B-06BC8FBF60C5}" srcOrd="0" destOrd="0" presId="urn:microsoft.com/office/officeart/2005/8/layout/radial6"/>
    <dgm:cxn modelId="{5E9408C5-EE0D-4546-B0D5-B85578C3AB8C}" srcId="{9240C804-3BFD-4AE9-ADCE-2857E3632E25}" destId="{A29F1814-684F-48BF-A8FD-BE7AFC907E32}" srcOrd="2" destOrd="0" parTransId="{62AD18CA-F562-46A1-AA8D-6C08917EBE46}" sibTransId="{B75A4B99-1F38-41C3-A3F6-2110EBC1EF09}"/>
    <dgm:cxn modelId="{F3FC4A76-9CD1-4515-9DEA-65242C67EE2B}" type="presParOf" srcId="{F60611DF-E42E-47C8-B047-D37DCCFA5BA4}" destId="{CAFC5A5A-502C-4008-841E-8042DCF6B707}" srcOrd="0" destOrd="0" presId="urn:microsoft.com/office/officeart/2005/8/layout/radial6"/>
    <dgm:cxn modelId="{A3BECF76-7569-4AFC-805F-6D3660EB6450}" type="presParOf" srcId="{F60611DF-E42E-47C8-B047-D37DCCFA5BA4}" destId="{891792A3-F844-4BF5-8C0A-BBDE64EC9F9A}" srcOrd="1" destOrd="0" presId="urn:microsoft.com/office/officeart/2005/8/layout/radial6"/>
    <dgm:cxn modelId="{1BFC00DD-88E9-4CBA-BA25-C8EB9C31B4A0}" type="presParOf" srcId="{F60611DF-E42E-47C8-B047-D37DCCFA5BA4}" destId="{117C8B18-65EB-493E-A011-98E7226F2B28}" srcOrd="2" destOrd="0" presId="urn:microsoft.com/office/officeart/2005/8/layout/radial6"/>
    <dgm:cxn modelId="{4AB70339-A7DD-4087-91D4-898192544C03}" type="presParOf" srcId="{F60611DF-E42E-47C8-B047-D37DCCFA5BA4}" destId="{1DFB61CC-563F-44FB-86B4-61489E19945E}" srcOrd="3" destOrd="0" presId="urn:microsoft.com/office/officeart/2005/8/layout/radial6"/>
    <dgm:cxn modelId="{84A9F68E-5F1D-4DE7-90F5-F61605F91A1F}" type="presParOf" srcId="{F60611DF-E42E-47C8-B047-D37DCCFA5BA4}" destId="{95E559B3-FFF1-4354-9851-AF3B9D240050}" srcOrd="4" destOrd="0" presId="urn:microsoft.com/office/officeart/2005/8/layout/radial6"/>
    <dgm:cxn modelId="{CCD03CC0-079F-4456-BDDB-8DE5A4EAF883}" type="presParOf" srcId="{F60611DF-E42E-47C8-B047-D37DCCFA5BA4}" destId="{B636DC7A-83F8-4C4A-8133-75FADABDF7B3}" srcOrd="5" destOrd="0" presId="urn:microsoft.com/office/officeart/2005/8/layout/radial6"/>
    <dgm:cxn modelId="{2FE7B036-C412-43A7-9E23-D7DB11830ADE}" type="presParOf" srcId="{F60611DF-E42E-47C8-B047-D37DCCFA5BA4}" destId="{C5412714-5051-4A16-BC50-B8B11BCD15F7}" srcOrd="6" destOrd="0" presId="urn:microsoft.com/office/officeart/2005/8/layout/radial6"/>
    <dgm:cxn modelId="{D101404E-B12B-4368-B0AF-9B14B62FE792}" type="presParOf" srcId="{F60611DF-E42E-47C8-B047-D37DCCFA5BA4}" destId="{4974A3F3-0A68-4AD2-974B-06BC8FBF60C5}" srcOrd="7" destOrd="0" presId="urn:microsoft.com/office/officeart/2005/8/layout/radial6"/>
    <dgm:cxn modelId="{BFA9EF19-80CE-410B-BA74-65F832008C4A}" type="presParOf" srcId="{F60611DF-E42E-47C8-B047-D37DCCFA5BA4}" destId="{B95E18A6-21D0-4043-A087-29EB57200525}" srcOrd="8" destOrd="0" presId="urn:microsoft.com/office/officeart/2005/8/layout/radial6"/>
    <dgm:cxn modelId="{6D45D52E-93E2-46D9-BF7F-DDDE05469222}" type="presParOf" srcId="{F60611DF-E42E-47C8-B047-D37DCCFA5BA4}" destId="{01A0D7CC-F72E-4575-9290-4F202C5F50FA}" srcOrd="9"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0D7CC-F72E-4575-9290-4F202C5F50FA}">
      <dsp:nvSpPr>
        <dsp:cNvPr id="0" name=""/>
        <dsp:cNvSpPr/>
      </dsp:nvSpPr>
      <dsp:spPr>
        <a:xfrm>
          <a:off x="2728732" y="866357"/>
          <a:ext cx="4964918" cy="4964918"/>
        </a:xfrm>
        <a:prstGeom prst="blockArc">
          <a:avLst>
            <a:gd name="adj1" fmla="val 9000000"/>
            <a:gd name="adj2" fmla="val 16200000"/>
            <a:gd name="adj3" fmla="val 4639"/>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412714-5051-4A16-BC50-B8B11BCD15F7}">
      <dsp:nvSpPr>
        <dsp:cNvPr id="0" name=""/>
        <dsp:cNvSpPr/>
      </dsp:nvSpPr>
      <dsp:spPr>
        <a:xfrm>
          <a:off x="2728732" y="866357"/>
          <a:ext cx="4964918" cy="4964918"/>
        </a:xfrm>
        <a:prstGeom prst="blockArc">
          <a:avLst>
            <a:gd name="adj1" fmla="val 1800000"/>
            <a:gd name="adj2" fmla="val 9000000"/>
            <a:gd name="adj3" fmla="val 4639"/>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FB61CC-563F-44FB-86B4-61489E19945E}">
      <dsp:nvSpPr>
        <dsp:cNvPr id="0" name=""/>
        <dsp:cNvSpPr/>
      </dsp:nvSpPr>
      <dsp:spPr>
        <a:xfrm>
          <a:off x="2728732" y="866357"/>
          <a:ext cx="4964918" cy="4964918"/>
        </a:xfrm>
        <a:prstGeom prst="blockArc">
          <a:avLst>
            <a:gd name="adj1" fmla="val 16200000"/>
            <a:gd name="adj2" fmla="val 1800000"/>
            <a:gd name="adj3" fmla="val 463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FC5A5A-502C-4008-841E-8042DCF6B707}">
      <dsp:nvSpPr>
        <dsp:cNvPr id="0" name=""/>
        <dsp:cNvSpPr/>
      </dsp:nvSpPr>
      <dsp:spPr>
        <a:xfrm>
          <a:off x="4008478" y="2146102"/>
          <a:ext cx="2405427" cy="240542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tr-TR" sz="3700" kern="1200" dirty="0" err="1"/>
            <a:t>Types</a:t>
          </a:r>
          <a:r>
            <a:rPr lang="tr-TR" sz="3700" kern="1200" dirty="0"/>
            <a:t> of </a:t>
          </a:r>
          <a:r>
            <a:rPr lang="tr-TR" sz="3700" kern="1200" dirty="0" err="1"/>
            <a:t>Safety</a:t>
          </a:r>
          <a:r>
            <a:rPr lang="tr-TR" sz="3700" kern="1200" dirty="0"/>
            <a:t> </a:t>
          </a:r>
          <a:r>
            <a:rPr lang="tr-TR" sz="3700" kern="1200" dirty="0" err="1"/>
            <a:t>Types</a:t>
          </a:r>
          <a:endParaRPr lang="tr-TR" sz="3700" kern="1200" dirty="0"/>
        </a:p>
      </dsp:txBody>
      <dsp:txXfrm>
        <a:off x="4360745" y="2498369"/>
        <a:ext cx="1700893" cy="1700893"/>
      </dsp:txXfrm>
    </dsp:sp>
    <dsp:sp modelId="{891792A3-F844-4BF5-8C0A-BBDE64EC9F9A}">
      <dsp:nvSpPr>
        <dsp:cNvPr id="0" name=""/>
        <dsp:cNvSpPr/>
      </dsp:nvSpPr>
      <dsp:spPr>
        <a:xfrm>
          <a:off x="4203193" y="-120064"/>
          <a:ext cx="2015997" cy="208800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dirty="0" err="1"/>
            <a:t>Convantionel</a:t>
          </a:r>
          <a:r>
            <a:rPr lang="tr-TR" sz="1900" b="1" kern="1200" dirty="0"/>
            <a:t> </a:t>
          </a:r>
          <a:r>
            <a:rPr lang="tr-TR" sz="1900" b="1" kern="1200" dirty="0" err="1"/>
            <a:t>Valves</a:t>
          </a:r>
          <a:endParaRPr lang="tr-TR" sz="1900" b="1" kern="1200" dirty="0"/>
        </a:p>
      </dsp:txBody>
      <dsp:txXfrm>
        <a:off x="4498429" y="185717"/>
        <a:ext cx="1425525" cy="1476444"/>
      </dsp:txXfrm>
    </dsp:sp>
    <dsp:sp modelId="{95E559B3-FFF1-4354-9851-AF3B9D240050}">
      <dsp:nvSpPr>
        <dsp:cNvPr id="0" name=""/>
        <dsp:cNvSpPr/>
      </dsp:nvSpPr>
      <dsp:spPr>
        <a:xfrm>
          <a:off x="6308933" y="3558990"/>
          <a:ext cx="2004528" cy="2004528"/>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dirty="0" err="1"/>
            <a:t>Balanced</a:t>
          </a:r>
          <a:r>
            <a:rPr lang="tr-TR" sz="1900" b="1" kern="1200" dirty="0"/>
            <a:t> </a:t>
          </a:r>
          <a:r>
            <a:rPr lang="tr-TR" sz="1900" b="1" kern="1200" dirty="0" err="1"/>
            <a:t>Bellow</a:t>
          </a:r>
          <a:r>
            <a:rPr lang="tr-TR" sz="1900" b="1" kern="1200" dirty="0"/>
            <a:t> </a:t>
          </a:r>
          <a:r>
            <a:rPr lang="tr-TR" sz="1900" b="1" kern="1200" dirty="0" err="1"/>
            <a:t>Valves</a:t>
          </a:r>
          <a:endParaRPr lang="tr-TR" sz="1900" b="1" kern="1200" dirty="0"/>
        </a:p>
      </dsp:txBody>
      <dsp:txXfrm>
        <a:off x="6602489" y="3852546"/>
        <a:ext cx="1417416" cy="1417416"/>
      </dsp:txXfrm>
    </dsp:sp>
    <dsp:sp modelId="{4974A3F3-0A68-4AD2-974B-06BC8FBF60C5}">
      <dsp:nvSpPr>
        <dsp:cNvPr id="0" name=""/>
        <dsp:cNvSpPr/>
      </dsp:nvSpPr>
      <dsp:spPr>
        <a:xfrm>
          <a:off x="2108921" y="3558990"/>
          <a:ext cx="2004528" cy="2004528"/>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dirty="0"/>
            <a:t>Pilot </a:t>
          </a:r>
          <a:r>
            <a:rPr lang="tr-TR" sz="1900" b="1" kern="1200" dirty="0" err="1"/>
            <a:t>Operated</a:t>
          </a:r>
          <a:r>
            <a:rPr lang="tr-TR" sz="1900" b="1" kern="1200" dirty="0"/>
            <a:t> </a:t>
          </a:r>
          <a:r>
            <a:rPr lang="tr-TR" sz="1900" b="1" kern="1200" dirty="0" err="1"/>
            <a:t>Valves</a:t>
          </a:r>
          <a:endParaRPr lang="tr-TR" sz="1900" b="1" kern="1200" dirty="0"/>
        </a:p>
      </dsp:txBody>
      <dsp:txXfrm>
        <a:off x="2402477" y="3852546"/>
        <a:ext cx="1417416" cy="141741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8F86E-D91D-4397-AE71-94F464C723D5}" type="datetimeFigureOut">
              <a:rPr lang="tr-TR" smtClean="0"/>
              <a:t>25.04.2023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73E5E-23FA-4536-9C0B-FC3920C3DE5C}" type="slidenum">
              <a:rPr lang="tr-TR" smtClean="0"/>
              <a:t>‹#›</a:t>
            </a:fld>
            <a:endParaRPr lang="tr-TR"/>
          </a:p>
        </p:txBody>
      </p:sp>
    </p:spTree>
    <p:extLst>
      <p:ext uri="{BB962C8B-B14F-4D97-AF65-F5344CB8AC3E}">
        <p14:creationId xmlns:p14="http://schemas.microsoft.com/office/powerpoint/2010/main" val="3988012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2</a:t>
            </a:fld>
            <a:endParaRPr lang="tr-TR"/>
          </a:p>
        </p:txBody>
      </p:sp>
    </p:spTree>
    <p:extLst>
      <p:ext uri="{BB962C8B-B14F-4D97-AF65-F5344CB8AC3E}">
        <p14:creationId xmlns:p14="http://schemas.microsoft.com/office/powerpoint/2010/main" val="336043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5</a:t>
            </a:fld>
            <a:endParaRPr lang="tr-TR"/>
          </a:p>
        </p:txBody>
      </p:sp>
    </p:spTree>
    <p:extLst>
      <p:ext uri="{BB962C8B-B14F-4D97-AF65-F5344CB8AC3E}">
        <p14:creationId xmlns:p14="http://schemas.microsoft.com/office/powerpoint/2010/main" val="257607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b="0" i="0" dirty="0">
                <a:solidFill>
                  <a:srgbClr val="374151"/>
                </a:solidFill>
                <a:effectLst/>
                <a:latin typeface="Times New Roman" panose="02020603050405020304" pitchFamily="18" charset="0"/>
                <a:cs typeface="Times New Roman" panose="02020603050405020304" pitchFamily="18" charset="0"/>
              </a:rPr>
              <a:t>Proses emniyeti, endüstriyel tesislerdeki proseslerin ve ekipmanların güvenli bir şekilde işletilmesini sağlamak için tasarlanmış bir disiplindir. Proses emniyeti, tesislerdeki çalışanların, çevrenin ve toplumun güvenliğini korumayı amaçlar. Bu nedenle, proses emniyeti, tesislerin sürdürülebilirliği için hayati öneme sahiptir.</a:t>
            </a:r>
          </a:p>
          <a:p>
            <a:pPr algn="just"/>
            <a:endParaRPr lang="tr-TR" b="0" i="0" dirty="0">
              <a:solidFill>
                <a:srgbClr val="374151"/>
              </a:solidFill>
              <a:effectLst/>
              <a:latin typeface="Times New Roman" panose="02020603050405020304" pitchFamily="18" charset="0"/>
              <a:cs typeface="Times New Roman" panose="02020603050405020304" pitchFamily="18" charset="0"/>
            </a:endParaRPr>
          </a:p>
          <a:p>
            <a:pPr algn="just"/>
            <a:r>
              <a:rPr lang="tr-TR" b="0" i="0" dirty="0">
                <a:solidFill>
                  <a:srgbClr val="374151"/>
                </a:solidFill>
                <a:effectLst/>
                <a:latin typeface="Times New Roman" panose="02020603050405020304" pitchFamily="18" charset="0"/>
                <a:cs typeface="Times New Roman" panose="02020603050405020304" pitchFamily="18" charset="0"/>
              </a:rPr>
              <a:t>Günümüzde, endüstriyel tesislerin karmaşık ve tehlikeli doğası nedeniyle, proses emniyeti, tesislerin işletmelerinin ayrılmaz bir parçası haline gelmiştir. Proses emniyeti, tesislerdeki işletme risklerini azaltmak, güvenli çalışma koşullarını sağlamak, kazaları önlemek ve tesislerin işletme sürekliliğini sağlamak için birçok önlemi içermektedir</a:t>
            </a:r>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6</a:t>
            </a:fld>
            <a:endParaRPr lang="tr-TR"/>
          </a:p>
        </p:txBody>
      </p:sp>
    </p:spTree>
    <p:extLst>
      <p:ext uri="{BB962C8B-B14F-4D97-AF65-F5344CB8AC3E}">
        <p14:creationId xmlns:p14="http://schemas.microsoft.com/office/powerpoint/2010/main" val="357497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7</a:t>
            </a:fld>
            <a:endParaRPr lang="tr-TR"/>
          </a:p>
        </p:txBody>
      </p:sp>
    </p:spTree>
    <p:extLst>
      <p:ext uri="{BB962C8B-B14F-4D97-AF65-F5344CB8AC3E}">
        <p14:creationId xmlns:p14="http://schemas.microsoft.com/office/powerpoint/2010/main" val="165028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b="0" i="0" dirty="0">
                <a:solidFill>
                  <a:srgbClr val="374151"/>
                </a:solidFill>
                <a:effectLst/>
                <a:latin typeface="Times New Roman" panose="02020603050405020304" pitchFamily="18" charset="0"/>
                <a:cs typeface="Times New Roman" panose="02020603050405020304" pitchFamily="18" charset="0"/>
              </a:rPr>
              <a:t>Doğru PSV Seçimi: PSV seçimi, sistem basıncı, sıcaklığı, medyanın özellikleri ve diğer faktörlere bağlı olarak yapılmalıdır. Yanlış bir PSV seçimi, sistem performansını etkileyebilir ve güvenlik riskleri oluşturabilir.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PSV Montajı: </a:t>
            </a:r>
            <a:r>
              <a:rPr lang="tr-TR" b="0" i="0" dirty="0" err="1">
                <a:solidFill>
                  <a:srgbClr val="374151"/>
                </a:solidFill>
                <a:effectLst/>
                <a:latin typeface="Times New Roman" panose="02020603050405020304" pitchFamily="18" charset="0"/>
                <a:cs typeface="Times New Roman" panose="02020603050405020304" pitchFamily="18" charset="0"/>
              </a:rPr>
              <a:t>PSV'nin</a:t>
            </a:r>
            <a:r>
              <a:rPr lang="tr-TR" b="0" i="0" dirty="0">
                <a:solidFill>
                  <a:srgbClr val="374151"/>
                </a:solidFill>
                <a:effectLst/>
                <a:latin typeface="Times New Roman" panose="02020603050405020304" pitchFamily="18" charset="0"/>
                <a:cs typeface="Times New Roman" panose="02020603050405020304" pitchFamily="18" charset="0"/>
              </a:rPr>
              <a:t> doğru şekilde monte edilmesi, valfin doğru çalışmasını sağlamak için çok önemlidir. Montaj, üretici tarafından önerilen prosedürlere uygun olarak yapılmalıdır.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Periyodik Kontroller: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düzenli olarak kontrol edilmesi ve bakımı yapılması, valflerin doğru şekilde çalışmasını ve güvenlik seviyesinin korunmasını sağlar. Bu kontroller, üretici tarafından önerilen periyotlara göre yapılmalıdır.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PSV Testleri: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belirli aralıklarla test edilmesi, valflerin doğru çalıştığından emin olmak için önemlidir. Bu testler, valf set noktasında doğru şekilde açılıp kapanıp kapanmadığını kontrol etmek için yapılmalıdır.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Belirli Bir Set Noktasının Belirlenmesi: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belirli bir set noktasına ayarlanması, sistemin güvenli bir şekilde çalışmasını sağlar. Bu nokta, sistemin tasarım basıncına göre belirlenir ve valf seçimi ve montajında dikkate alınır.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Düzenli Kayıt Tutma: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periyodik kontrolleri ve testleri gibi tüm bakım işlemleri kaydedilmelidir. Bu kayıtlar, valflerin doğru şekilde çalıştığından ve güvenlik seviyesinin korunduğundan emin olmak için önemlidir.</a:t>
            </a:r>
          </a:p>
          <a:p>
            <a:pPr algn="just"/>
            <a:r>
              <a:rPr lang="tr-TR" b="0" i="0" dirty="0">
                <a:solidFill>
                  <a:srgbClr val="374151"/>
                </a:solidFill>
                <a:effectLst/>
                <a:latin typeface="Times New Roman" panose="02020603050405020304" pitchFamily="18" charset="0"/>
                <a:cs typeface="Times New Roman" panose="02020603050405020304" pitchFamily="18" charset="0"/>
              </a:rPr>
              <a:t>Bu faktörler,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doğru şekilde çalışmasını ve tesislerin güvenliğini sağlamak için dikkate alınması gereken önemli noktalardır.</a:t>
            </a:r>
          </a:p>
          <a:p>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16</a:t>
            </a:fld>
            <a:endParaRPr lang="tr-TR"/>
          </a:p>
        </p:txBody>
      </p:sp>
    </p:spTree>
    <p:extLst>
      <p:ext uri="{BB962C8B-B14F-4D97-AF65-F5344CB8AC3E}">
        <p14:creationId xmlns:p14="http://schemas.microsoft.com/office/powerpoint/2010/main" val="90254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b="0" i="0" dirty="0">
                <a:solidFill>
                  <a:srgbClr val="374151"/>
                </a:solidFill>
                <a:effectLst/>
                <a:latin typeface="Times New Roman" panose="02020603050405020304" pitchFamily="18" charset="0"/>
                <a:cs typeface="Times New Roman" panose="02020603050405020304" pitchFamily="18" charset="0"/>
              </a:rPr>
              <a:t>Doğru PSV Seçimi: PSV seçimi, sistem basıncı, sıcaklığı, medyanın özellikleri ve diğer faktörlere bağlı olarak yapılmalıdır. Yanlış bir PSV seçimi, sistem performansını etkileyebilir ve güvenlik riskleri oluşturabilir.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PSV Montajı: </a:t>
            </a:r>
            <a:r>
              <a:rPr lang="tr-TR" b="0" i="0" dirty="0" err="1">
                <a:solidFill>
                  <a:srgbClr val="374151"/>
                </a:solidFill>
                <a:effectLst/>
                <a:latin typeface="Times New Roman" panose="02020603050405020304" pitchFamily="18" charset="0"/>
                <a:cs typeface="Times New Roman" panose="02020603050405020304" pitchFamily="18" charset="0"/>
              </a:rPr>
              <a:t>PSV'nin</a:t>
            </a:r>
            <a:r>
              <a:rPr lang="tr-TR" b="0" i="0" dirty="0">
                <a:solidFill>
                  <a:srgbClr val="374151"/>
                </a:solidFill>
                <a:effectLst/>
                <a:latin typeface="Times New Roman" panose="02020603050405020304" pitchFamily="18" charset="0"/>
                <a:cs typeface="Times New Roman" panose="02020603050405020304" pitchFamily="18" charset="0"/>
              </a:rPr>
              <a:t> doğru şekilde monte edilmesi, valfin doğru çalışmasını sağlamak için çok önemlidir. Montaj, üretici tarafından önerilen prosedürlere uygun olarak yapılmalıdır.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Periyodik Kontroller: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düzenli olarak kontrol edilmesi ve bakımı yapılması, valflerin doğru şekilde çalışmasını ve güvenlik seviyesinin korunmasını sağlar. Bu kontroller, üretici tarafından önerilen periyotlara göre yapılmalıdır.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PSV Testleri: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belirli aralıklarla test edilmesi, valflerin doğru çalıştığından emin olmak için önemlidir. Bu testler, valf set noktasında doğru şekilde açılıp kapanıp kapanmadığını kontrol etmek için yapılmalıdır.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Belirli Bir Set Noktasının Belirlenmesi: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belirli bir set noktasına ayarlanması, sistemin güvenli bir şekilde çalışmasını sağlar. Bu nokta, sistemin tasarım basıncına göre belirlenir ve valf seçimi ve montajında dikkate alınır.</a:t>
            </a:r>
          </a:p>
          <a:p>
            <a:pPr algn="just">
              <a:buFont typeface="+mj-lt"/>
              <a:buAutoNum type="arabicPeriod"/>
            </a:pPr>
            <a:r>
              <a:rPr lang="tr-TR" b="0" i="0" dirty="0">
                <a:solidFill>
                  <a:srgbClr val="374151"/>
                </a:solidFill>
                <a:effectLst/>
                <a:latin typeface="Times New Roman" panose="02020603050405020304" pitchFamily="18" charset="0"/>
                <a:cs typeface="Times New Roman" panose="02020603050405020304" pitchFamily="18" charset="0"/>
              </a:rPr>
              <a:t>Düzenli Kayıt Tutma: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periyodik kontrolleri ve testleri gibi tüm bakım işlemleri kaydedilmelidir. Bu kayıtlar, valflerin doğru şekilde çalıştığından ve güvenlik seviyesinin korunduğundan emin olmak için önemlidir.</a:t>
            </a:r>
          </a:p>
          <a:p>
            <a:pPr algn="just"/>
            <a:r>
              <a:rPr lang="tr-TR" b="0" i="0" dirty="0">
                <a:solidFill>
                  <a:srgbClr val="374151"/>
                </a:solidFill>
                <a:effectLst/>
                <a:latin typeface="Times New Roman" panose="02020603050405020304" pitchFamily="18" charset="0"/>
                <a:cs typeface="Times New Roman" panose="02020603050405020304" pitchFamily="18" charset="0"/>
              </a:rPr>
              <a:t>Bu faktörler, </a:t>
            </a:r>
            <a:r>
              <a:rPr lang="tr-TR" b="0" i="0" dirty="0" err="1">
                <a:solidFill>
                  <a:srgbClr val="374151"/>
                </a:solidFill>
                <a:effectLst/>
                <a:latin typeface="Times New Roman" panose="02020603050405020304" pitchFamily="18" charset="0"/>
                <a:cs typeface="Times New Roman" panose="02020603050405020304" pitchFamily="18" charset="0"/>
              </a:rPr>
              <a:t>PSV'lerin</a:t>
            </a:r>
            <a:r>
              <a:rPr lang="tr-TR" b="0" i="0" dirty="0">
                <a:solidFill>
                  <a:srgbClr val="374151"/>
                </a:solidFill>
                <a:effectLst/>
                <a:latin typeface="Times New Roman" panose="02020603050405020304" pitchFamily="18" charset="0"/>
                <a:cs typeface="Times New Roman" panose="02020603050405020304" pitchFamily="18" charset="0"/>
              </a:rPr>
              <a:t> doğru şekilde çalışmasını ve tesislerin güvenliğini sağlamak için dikkate alınması gereken önemli noktalardır.</a:t>
            </a:r>
          </a:p>
          <a:p>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17</a:t>
            </a:fld>
            <a:endParaRPr lang="tr-TR"/>
          </a:p>
        </p:txBody>
      </p:sp>
    </p:spTree>
    <p:extLst>
      <p:ext uri="{BB962C8B-B14F-4D97-AF65-F5344CB8AC3E}">
        <p14:creationId xmlns:p14="http://schemas.microsoft.com/office/powerpoint/2010/main" val="389296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18</a:t>
            </a:fld>
            <a:endParaRPr lang="tr-TR"/>
          </a:p>
        </p:txBody>
      </p:sp>
    </p:spTree>
    <p:extLst>
      <p:ext uri="{BB962C8B-B14F-4D97-AF65-F5344CB8AC3E}">
        <p14:creationId xmlns:p14="http://schemas.microsoft.com/office/powerpoint/2010/main" val="411420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E73E5E-23FA-4536-9C0B-FC3920C3DE5C}" type="slidenum">
              <a:rPr lang="tr-TR" smtClean="0"/>
              <a:t>19</a:t>
            </a:fld>
            <a:endParaRPr lang="tr-TR"/>
          </a:p>
        </p:txBody>
      </p:sp>
    </p:spTree>
    <p:extLst>
      <p:ext uri="{BB962C8B-B14F-4D97-AF65-F5344CB8AC3E}">
        <p14:creationId xmlns:p14="http://schemas.microsoft.com/office/powerpoint/2010/main" val="364224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FCA8E6-AF7C-9B26-52CE-D480BCA2F6C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D6BFEA8-5B5B-FB44-0DEE-D07ABA8505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AA510E6-7186-6DC8-9FD2-0547F960F132}"/>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5" name="Alt Bilgi Yer Tutucusu 4">
            <a:extLst>
              <a:ext uri="{FF2B5EF4-FFF2-40B4-BE49-F238E27FC236}">
                <a16:creationId xmlns:a16="http://schemas.microsoft.com/office/drawing/2014/main" id="{0669A2EA-897D-E98B-000E-DFEC261ADF4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0D79615-F85A-9343-424F-91149738D9DA}"/>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08400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77DB65-1441-96EB-8CC4-99D0976D8E3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724453D-A9C2-55CC-3312-DD50362E2C1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8E8C32-401A-5F60-E7CF-25A863981DEF}"/>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5" name="Alt Bilgi Yer Tutucusu 4">
            <a:extLst>
              <a:ext uri="{FF2B5EF4-FFF2-40B4-BE49-F238E27FC236}">
                <a16:creationId xmlns:a16="http://schemas.microsoft.com/office/drawing/2014/main" id="{5A1BE5B3-4F1C-B522-FDE1-C919B9D0362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ADB91B-F602-35B9-6488-1D9107E50706}"/>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12080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F686BA2-0894-EEEC-F264-FD650B84048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2A428F6-55E8-7D96-1FAE-96F534D4822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666869A-0CF3-C5E9-56BF-98CB49C133AD}"/>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5" name="Alt Bilgi Yer Tutucusu 4">
            <a:extLst>
              <a:ext uri="{FF2B5EF4-FFF2-40B4-BE49-F238E27FC236}">
                <a16:creationId xmlns:a16="http://schemas.microsoft.com/office/drawing/2014/main" id="{ECC8E3A6-B4A3-0550-AA2F-F70E7F7118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274A764-9D66-857C-5423-B9CA949CC701}"/>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352763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A0CBF3-A9C4-F544-E65D-84B1B36893A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38D4CC3-AA84-EA7C-84FB-B93D8F13FB1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4636D5-F40B-CAEB-D0DF-C72C2729D09B}"/>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5" name="Alt Bilgi Yer Tutucusu 4">
            <a:extLst>
              <a:ext uri="{FF2B5EF4-FFF2-40B4-BE49-F238E27FC236}">
                <a16:creationId xmlns:a16="http://schemas.microsoft.com/office/drawing/2014/main" id="{357D192C-95B7-FC8A-6FB1-7FF40BF134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576EBD-9EC4-CD82-DF3E-3708F75E01B4}"/>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00035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FBD9EE-6200-2453-6D9B-B51142E0A9D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2602A7D-E2E9-9E66-36BE-D6E3703EC9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775C54F6-ECB4-84CA-49C2-100257000A3F}"/>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5" name="Alt Bilgi Yer Tutucusu 4">
            <a:extLst>
              <a:ext uri="{FF2B5EF4-FFF2-40B4-BE49-F238E27FC236}">
                <a16:creationId xmlns:a16="http://schemas.microsoft.com/office/drawing/2014/main" id="{0CCA8714-FB57-99D7-036B-D189DB1DE7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50E70D9-AA95-B26E-F021-8E52BC4D487C}"/>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56013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634F00-E266-565F-6DB2-9FF8BC488B3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2675E02-67CF-88E8-201C-C218E96C479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C159035-D2FC-5BAF-5A48-203B7D58724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C361362-AE17-7A8C-4C70-E34DB3E9BE01}"/>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6" name="Alt Bilgi Yer Tutucusu 5">
            <a:extLst>
              <a:ext uri="{FF2B5EF4-FFF2-40B4-BE49-F238E27FC236}">
                <a16:creationId xmlns:a16="http://schemas.microsoft.com/office/drawing/2014/main" id="{E952FB2A-2ACA-D67E-FC39-5A173E76AA2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B8A5A0C-7C30-7776-FE89-94CCFA20888D}"/>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40450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46A9B7-59C7-887F-05B8-E984A303969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091FCD8-0925-BA83-2C3D-0EEA04334A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70BB528-28D5-58E7-A73A-59D6DEDF982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C573DF5-2D8A-35F7-3C58-EDDAEB034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A6F7CA7-4EDC-7B28-F0DB-7DCB044A3E3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1535230-0199-5A2F-03F7-EF7376B8EE28}"/>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8" name="Alt Bilgi Yer Tutucusu 7">
            <a:extLst>
              <a:ext uri="{FF2B5EF4-FFF2-40B4-BE49-F238E27FC236}">
                <a16:creationId xmlns:a16="http://schemas.microsoft.com/office/drawing/2014/main" id="{B77E4BEB-7472-C06D-EFE1-5C52FEBD628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7C6530E-DFD2-6342-24E8-DD95A8B9BF45}"/>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16937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B6C253-1B6F-F7CE-BB95-FAC51E39CF8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69468C7-68B1-FFD9-82BF-69DE910491A4}"/>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4" name="Alt Bilgi Yer Tutucusu 3">
            <a:extLst>
              <a:ext uri="{FF2B5EF4-FFF2-40B4-BE49-F238E27FC236}">
                <a16:creationId xmlns:a16="http://schemas.microsoft.com/office/drawing/2014/main" id="{C5684E1F-3E80-EF3A-F974-4AE44E9CD3A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C16A32D-AA27-E0A0-989B-C9A5AE79A571}"/>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330378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D23DEA-0428-0257-D916-4FA466241066}"/>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3" name="Alt Bilgi Yer Tutucusu 2">
            <a:extLst>
              <a:ext uri="{FF2B5EF4-FFF2-40B4-BE49-F238E27FC236}">
                <a16:creationId xmlns:a16="http://schemas.microsoft.com/office/drawing/2014/main" id="{49E3C20D-8199-72C8-B055-02CF0211F32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0BA0B2C-5E4B-7CB9-1E98-666F9DF31FEB}"/>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2947155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04D1AD-3C3E-7D9D-BBA5-E9626F9998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841AC3F-651D-DADB-1025-FFE88F228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1ABA107-A2AB-C905-4AC7-C6FEA9E06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897C438-06BE-C073-247C-37BFA996E575}"/>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6" name="Alt Bilgi Yer Tutucusu 5">
            <a:extLst>
              <a:ext uri="{FF2B5EF4-FFF2-40B4-BE49-F238E27FC236}">
                <a16:creationId xmlns:a16="http://schemas.microsoft.com/office/drawing/2014/main" id="{2E00589D-E149-741B-0441-95C02106A9D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12EF8FF-5D28-3AA6-D345-830CF48DF675}"/>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427201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17C114-8AFD-5B7E-DD49-51EA8E92E7B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083CD9A-51DB-22C9-B4DB-8097F17F9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1846F4E-4F6E-0FC2-2036-FE6BE4FEE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E7845DD-9DCB-3580-B6FA-9A13492C2007}"/>
              </a:ext>
            </a:extLst>
          </p:cNvPr>
          <p:cNvSpPr>
            <a:spLocks noGrp="1"/>
          </p:cNvSpPr>
          <p:nvPr>
            <p:ph type="dt" sz="half" idx="10"/>
          </p:nvPr>
        </p:nvSpPr>
        <p:spPr/>
        <p:txBody>
          <a:bodyPr/>
          <a:lstStyle/>
          <a:p>
            <a:fld id="{0B908FCF-ABC7-304F-8D2D-40023E45595B}" type="datetimeFigureOut">
              <a:rPr lang="tr-TR" smtClean="0"/>
              <a:t>25.04.2023</a:t>
            </a:fld>
            <a:endParaRPr lang="tr-TR"/>
          </a:p>
        </p:txBody>
      </p:sp>
      <p:sp>
        <p:nvSpPr>
          <p:cNvPr id="6" name="Alt Bilgi Yer Tutucusu 5">
            <a:extLst>
              <a:ext uri="{FF2B5EF4-FFF2-40B4-BE49-F238E27FC236}">
                <a16:creationId xmlns:a16="http://schemas.microsoft.com/office/drawing/2014/main" id="{52F6960C-A7F6-49D7-80F0-DE076D940DA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18C5DBB-E0BF-1461-A10A-188F943AAF30}"/>
              </a:ext>
            </a:extLst>
          </p:cNvPr>
          <p:cNvSpPr>
            <a:spLocks noGrp="1"/>
          </p:cNvSpPr>
          <p:nvPr>
            <p:ph type="sldNum" sz="quarter" idx="12"/>
          </p:nvPr>
        </p:nvSpPr>
        <p:spPr/>
        <p:txBody>
          <a:bodyPr/>
          <a:lstStyle/>
          <a:p>
            <a:fld id="{D6C7C390-E726-6B44-BD3B-C3275AA63465}" type="slidenum">
              <a:rPr lang="tr-TR" smtClean="0"/>
              <a:t>‹#›</a:t>
            </a:fld>
            <a:endParaRPr lang="tr-TR"/>
          </a:p>
        </p:txBody>
      </p:sp>
    </p:spTree>
    <p:extLst>
      <p:ext uri="{BB962C8B-B14F-4D97-AF65-F5344CB8AC3E}">
        <p14:creationId xmlns:p14="http://schemas.microsoft.com/office/powerpoint/2010/main" val="189195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E43826F-19B0-EFD2-69CC-9481C25CAD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1529DA2-2E6C-387E-2B91-608FDAF69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D653A3F-0B6A-52F1-A78C-08A47363A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08FCF-ABC7-304F-8D2D-40023E45595B}" type="datetimeFigureOut">
              <a:rPr lang="tr-TR" smtClean="0"/>
              <a:t>25.04.2023</a:t>
            </a:fld>
            <a:endParaRPr lang="tr-TR"/>
          </a:p>
        </p:txBody>
      </p:sp>
      <p:sp>
        <p:nvSpPr>
          <p:cNvPr id="5" name="Alt Bilgi Yer Tutucusu 4">
            <a:extLst>
              <a:ext uri="{FF2B5EF4-FFF2-40B4-BE49-F238E27FC236}">
                <a16:creationId xmlns:a16="http://schemas.microsoft.com/office/drawing/2014/main" id="{AE8C3C42-CE03-9E8A-1882-48CC5C935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CF9335E-4AF4-6779-7C8F-98D40F359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7C390-E726-6B44-BD3B-C3275AA63465}" type="slidenum">
              <a:rPr lang="tr-TR" smtClean="0"/>
              <a:t>‹#›</a:t>
            </a:fld>
            <a:endParaRPr lang="tr-TR"/>
          </a:p>
        </p:txBody>
      </p:sp>
      <p:sp>
        <p:nvSpPr>
          <p:cNvPr id="7" name="fl" descr="Herkese Açık">
            <a:extLst>
              <a:ext uri="{FF2B5EF4-FFF2-40B4-BE49-F238E27FC236}">
                <a16:creationId xmlns:a16="http://schemas.microsoft.com/office/drawing/2014/main" id="{CCE70534-0B6A-45C8-9019-D1F4F479AD34}"/>
              </a:ext>
            </a:extLst>
          </p:cNvPr>
          <p:cNvSpPr txBox="1"/>
          <p:nvPr userDrawn="1"/>
        </p:nvSpPr>
        <p:spPr>
          <a:xfrm>
            <a:off x="0" y="6545580"/>
            <a:ext cx="12192000" cy="215444"/>
          </a:xfrm>
          <a:prstGeom prst="rect">
            <a:avLst/>
          </a:prstGeom>
          <a:noFill/>
        </p:spPr>
        <p:txBody>
          <a:bodyPr vert="horz" rtlCol="0">
            <a:spAutoFit/>
          </a:bodyPr>
          <a:lstStyle/>
          <a:p>
            <a:pPr algn="l"/>
            <a:r>
              <a:rPr lang="tr-TR" sz="800" b="0" i="0" u="none" baseline="0">
                <a:solidFill>
                  <a:srgbClr val="002060"/>
                </a:solidFill>
                <a:latin typeface="arial" panose="020B0604020202020204" pitchFamily="34" charset="0"/>
              </a:rPr>
              <a:t>Herkese Açık</a:t>
            </a:r>
          </a:p>
        </p:txBody>
      </p:sp>
    </p:spTree>
    <p:extLst>
      <p:ext uri="{BB962C8B-B14F-4D97-AF65-F5344CB8AC3E}">
        <p14:creationId xmlns:p14="http://schemas.microsoft.com/office/powerpoint/2010/main" val="568541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emf"/><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emf"/><Relationship Id="rId7" Type="http://schemas.openxmlformats.org/officeDocument/2006/relationships/image" Target="../media/image33.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7.png"/><Relationship Id="rId3" Type="http://schemas.openxmlformats.org/officeDocument/2006/relationships/image" Target="../media/image8.emf"/><Relationship Id="rId7" Type="http://schemas.openxmlformats.org/officeDocument/2006/relationships/diagramLayout" Target="../diagrams/layout1.xml"/><Relationship Id="rId12"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35.png"/><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emf"/><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8.emf"/><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pn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50.png"/><Relationship Id="rId4" Type="http://schemas.openxmlformats.org/officeDocument/2006/relationships/image" Target="../media/image8.emf"/><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52.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jp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emf"/><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fabrika, işaret içeren bir resim&#10;&#10;Açıklama otomatik olarak oluşturuldu">
            <a:extLst>
              <a:ext uri="{FF2B5EF4-FFF2-40B4-BE49-F238E27FC236}">
                <a16:creationId xmlns:a16="http://schemas.microsoft.com/office/drawing/2014/main" id="{03EB4205-6C18-5FAF-3C43-ED0BF0DB9A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BDC88387-1A5C-EB75-92D2-20B594CA3A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1495572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54536" y="195135"/>
            <a:ext cx="3794629" cy="369332"/>
          </a:xfrm>
          <a:prstGeom prst="rect">
            <a:avLst/>
          </a:prstGeom>
          <a:noFill/>
        </p:spPr>
        <p:txBody>
          <a:bodyPr wrap="none" rtlCol="0">
            <a:spAutoFit/>
          </a:bodyPr>
          <a:lstStyle/>
          <a:p>
            <a:r>
              <a:rPr lang="tr-TR" b="1" dirty="0">
                <a:solidFill>
                  <a:schemeClr val="bg1"/>
                </a:solidFill>
              </a:rPr>
              <a:t>TESİSLERDEKİ BASINÇ TERMİNOLOJİSİ</a:t>
            </a:r>
          </a:p>
        </p:txBody>
      </p:sp>
      <p:pic>
        <p:nvPicPr>
          <p:cNvPr id="3" name="Resim 2" descr="diyagram içeren bir resim&#10;&#10;Açıklama otomatik olarak oluşturuldu">
            <a:extLst>
              <a:ext uri="{FF2B5EF4-FFF2-40B4-BE49-F238E27FC236}">
                <a16:creationId xmlns:a16="http://schemas.microsoft.com/office/drawing/2014/main" id="{DACFCAEF-4F8D-E526-DB8B-5542AE943078}"/>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6843" y="1092284"/>
            <a:ext cx="5270876" cy="5143500"/>
          </a:xfrm>
          <a:prstGeom prst="rect">
            <a:avLst/>
          </a:prstGeom>
        </p:spPr>
      </p:pic>
      <p:pic>
        <p:nvPicPr>
          <p:cNvPr id="5" name="Resim 4" descr="çizelge içeren bir resim&#10;&#10;Açıklama otomatik olarak oluşturuldu">
            <a:extLst>
              <a:ext uri="{FF2B5EF4-FFF2-40B4-BE49-F238E27FC236}">
                <a16:creationId xmlns:a16="http://schemas.microsoft.com/office/drawing/2014/main" id="{9A9D1BA1-527D-1FE1-2772-643FB528DDF9}"/>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86395" y="1164608"/>
            <a:ext cx="5551715" cy="5353050"/>
          </a:xfrm>
          <a:prstGeom prst="rect">
            <a:avLst/>
          </a:prstGeom>
        </p:spPr>
      </p:pic>
      <p:cxnSp>
        <p:nvCxnSpPr>
          <p:cNvPr id="10" name="Düz Bağlayıcı 9">
            <a:extLst>
              <a:ext uri="{FF2B5EF4-FFF2-40B4-BE49-F238E27FC236}">
                <a16:creationId xmlns:a16="http://schemas.microsoft.com/office/drawing/2014/main" id="{99E941F4-30B5-4DD4-AD6B-EC0B3FA58EF8}"/>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Resim 11">
            <a:extLst>
              <a:ext uri="{FF2B5EF4-FFF2-40B4-BE49-F238E27FC236}">
                <a16:creationId xmlns:a16="http://schemas.microsoft.com/office/drawing/2014/main" id="{5F39CDA3-B426-469C-8F2F-37A9D2E581D0}"/>
              </a:ext>
            </a:extLst>
          </p:cNvPr>
          <p:cNvPicPr>
            <a:picLocks noChangeAspect="1"/>
          </p:cNvPicPr>
          <p:nvPr/>
        </p:nvPicPr>
        <p:blipFill>
          <a:blip r:embed="rId8"/>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249091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80158" y="210834"/>
            <a:ext cx="2405659" cy="369332"/>
          </a:xfrm>
          <a:prstGeom prst="rect">
            <a:avLst/>
          </a:prstGeom>
          <a:noFill/>
        </p:spPr>
        <p:txBody>
          <a:bodyPr wrap="none" rtlCol="0">
            <a:spAutoFit/>
          </a:bodyPr>
          <a:lstStyle/>
          <a:p>
            <a:r>
              <a:rPr lang="tr-TR" b="1" dirty="0">
                <a:solidFill>
                  <a:schemeClr val="bg1"/>
                </a:solidFill>
              </a:rPr>
              <a:t>PSV ÇALIŞMA PRENSİBİ</a:t>
            </a:r>
          </a:p>
        </p:txBody>
      </p:sp>
      <p:pic>
        <p:nvPicPr>
          <p:cNvPr id="4" name="Resim 3" descr="diyagram içeren bir resim&#10;&#10;Açıklama otomatik olarak oluşturuldu">
            <a:extLst>
              <a:ext uri="{FF2B5EF4-FFF2-40B4-BE49-F238E27FC236}">
                <a16:creationId xmlns:a16="http://schemas.microsoft.com/office/drawing/2014/main" id="{22F1E199-2405-C511-5BD8-3B6164AF8E80}"/>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62048" y="1818845"/>
            <a:ext cx="4348714" cy="3365572"/>
          </a:xfrm>
          <a:prstGeom prst="rect">
            <a:avLst/>
          </a:prstGeom>
        </p:spPr>
      </p:pic>
      <p:pic>
        <p:nvPicPr>
          <p:cNvPr id="8" name="Resim 7" descr="metin içeren bir resim&#10;&#10;Açıklama otomatik olarak oluşturuldu">
            <a:extLst>
              <a:ext uri="{FF2B5EF4-FFF2-40B4-BE49-F238E27FC236}">
                <a16:creationId xmlns:a16="http://schemas.microsoft.com/office/drawing/2014/main" id="{BAF367D9-9B63-834F-FDBD-656E725E0891}"/>
              </a:ext>
            </a:extLst>
          </p:cNvPr>
          <p:cNvPicPr>
            <a:picLocks noChangeAspect="1"/>
          </p:cNvPicPr>
          <p:nvPr/>
        </p:nvPicPr>
        <p:blipFill rotWithShape="1">
          <a:blip r:embed="rId7">
            <a:clrChange>
              <a:clrFrom>
                <a:srgbClr val="FFFFFF"/>
              </a:clrFrom>
              <a:clrTo>
                <a:srgbClr val="FFFFFF">
                  <a:alpha val="0"/>
                </a:srgbClr>
              </a:clrTo>
            </a:clrChange>
          </a:blip>
          <a:srcRect r="27480"/>
          <a:stretch/>
        </p:blipFill>
        <p:spPr>
          <a:xfrm>
            <a:off x="-993544" y="1191283"/>
            <a:ext cx="4453869" cy="5520396"/>
          </a:xfrm>
          <a:prstGeom prst="rect">
            <a:avLst/>
          </a:prstGeom>
        </p:spPr>
      </p:pic>
      <p:pic>
        <p:nvPicPr>
          <p:cNvPr id="14" name="Resim 13" descr="diyagram içeren bir resim&#10;&#10;Açıklama otomatik olarak oluşturuldu">
            <a:extLst>
              <a:ext uri="{FF2B5EF4-FFF2-40B4-BE49-F238E27FC236}">
                <a16:creationId xmlns:a16="http://schemas.microsoft.com/office/drawing/2014/main" id="{B90ACA69-D638-B518-19CB-09F4BD3A306C}"/>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7248" y="1818845"/>
            <a:ext cx="5010215" cy="2937224"/>
          </a:xfrm>
          <a:prstGeom prst="rect">
            <a:avLst/>
          </a:prstGeom>
        </p:spPr>
      </p:pic>
      <p:cxnSp>
        <p:nvCxnSpPr>
          <p:cNvPr id="12" name="Düz Bağlayıcı 11">
            <a:extLst>
              <a:ext uri="{FF2B5EF4-FFF2-40B4-BE49-F238E27FC236}">
                <a16:creationId xmlns:a16="http://schemas.microsoft.com/office/drawing/2014/main" id="{41405417-C6FB-4361-8EDD-EDAAABA38359}"/>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Resim 14">
            <a:extLst>
              <a:ext uri="{FF2B5EF4-FFF2-40B4-BE49-F238E27FC236}">
                <a16:creationId xmlns:a16="http://schemas.microsoft.com/office/drawing/2014/main" id="{D97B7E02-F265-4BB8-B513-ADECC4BDEC02}"/>
              </a:ext>
            </a:extLst>
          </p:cNvPr>
          <p:cNvPicPr>
            <a:picLocks noChangeAspect="1"/>
          </p:cNvPicPr>
          <p:nvPr/>
        </p:nvPicPr>
        <p:blipFill>
          <a:blip r:embed="rId9"/>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3667224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5395"/>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204004" y="195135"/>
            <a:ext cx="1305165" cy="369332"/>
          </a:xfrm>
          <a:prstGeom prst="rect">
            <a:avLst/>
          </a:prstGeom>
          <a:noFill/>
        </p:spPr>
        <p:txBody>
          <a:bodyPr wrap="none" rtlCol="0">
            <a:spAutoFit/>
          </a:bodyPr>
          <a:lstStyle/>
          <a:p>
            <a:r>
              <a:rPr lang="tr-TR" b="1" dirty="0">
                <a:solidFill>
                  <a:schemeClr val="bg1"/>
                </a:solidFill>
              </a:rPr>
              <a:t>PSV TİPLERİ</a:t>
            </a:r>
          </a:p>
        </p:txBody>
      </p:sp>
      <p:graphicFrame>
        <p:nvGraphicFramePr>
          <p:cNvPr id="2" name="Diyagram 1">
            <a:extLst>
              <a:ext uri="{FF2B5EF4-FFF2-40B4-BE49-F238E27FC236}">
                <a16:creationId xmlns:a16="http://schemas.microsoft.com/office/drawing/2014/main" id="{49B4C660-2595-983D-CFDE-6CE9144A6E0D}"/>
              </a:ext>
            </a:extLst>
          </p:cNvPr>
          <p:cNvGraphicFramePr/>
          <p:nvPr>
            <p:extLst>
              <p:ext uri="{D42A27DB-BD31-4B8C-83A1-F6EECF244321}">
                <p14:modId xmlns:p14="http://schemas.microsoft.com/office/powerpoint/2010/main" val="908531231"/>
              </p:ext>
            </p:extLst>
          </p:nvPr>
        </p:nvGraphicFramePr>
        <p:xfrm>
          <a:off x="460886" y="886812"/>
          <a:ext cx="10422384" cy="60335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Resim 7" descr="diyagram içeren bir resim&#10;&#10;Açıklama otomatik olarak oluşturuldu">
            <a:extLst>
              <a:ext uri="{FF2B5EF4-FFF2-40B4-BE49-F238E27FC236}">
                <a16:creationId xmlns:a16="http://schemas.microsoft.com/office/drawing/2014/main" id="{104120C7-77F1-368B-5E77-69045C8F29C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591056" y="646160"/>
            <a:ext cx="3679137" cy="3717663"/>
          </a:xfrm>
          <a:prstGeom prst="rect">
            <a:avLst/>
          </a:prstGeom>
        </p:spPr>
      </p:pic>
      <p:pic>
        <p:nvPicPr>
          <p:cNvPr id="12" name="Resim 11" descr="diyagram içeren bir resim&#10;&#10;Açıklama otomatik olarak oluşturuldu">
            <a:extLst>
              <a:ext uri="{FF2B5EF4-FFF2-40B4-BE49-F238E27FC236}">
                <a16:creationId xmlns:a16="http://schemas.microsoft.com/office/drawing/2014/main" id="{30BC2527-98F9-9B52-AB72-F28F4F757A41}"/>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04163" y="3534490"/>
            <a:ext cx="3214299" cy="3268170"/>
          </a:xfrm>
          <a:prstGeom prst="rect">
            <a:avLst/>
          </a:prstGeom>
        </p:spPr>
      </p:pic>
      <p:pic>
        <p:nvPicPr>
          <p:cNvPr id="15" name="Resim 14" descr="diyagram içeren bir resim&#10;&#10;Açıklama otomatik olarak oluşturuldu">
            <a:extLst>
              <a:ext uri="{FF2B5EF4-FFF2-40B4-BE49-F238E27FC236}">
                <a16:creationId xmlns:a16="http://schemas.microsoft.com/office/drawing/2014/main" id="{5994F6C4-955F-2915-5FEB-BE93194CBA96}"/>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651" y="1772199"/>
            <a:ext cx="3597820" cy="3524582"/>
          </a:xfrm>
          <a:prstGeom prst="rect">
            <a:avLst/>
          </a:prstGeom>
        </p:spPr>
      </p:pic>
      <p:cxnSp>
        <p:nvCxnSpPr>
          <p:cNvPr id="14" name="Düz Bağlayıcı 13">
            <a:extLst>
              <a:ext uri="{FF2B5EF4-FFF2-40B4-BE49-F238E27FC236}">
                <a16:creationId xmlns:a16="http://schemas.microsoft.com/office/drawing/2014/main" id="{2382523D-6F2F-4CED-955C-83ADA3689A05}"/>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Resim 15">
            <a:extLst>
              <a:ext uri="{FF2B5EF4-FFF2-40B4-BE49-F238E27FC236}">
                <a16:creationId xmlns:a16="http://schemas.microsoft.com/office/drawing/2014/main" id="{9A52EE67-3688-4CDF-83F5-59F2F12015E3}"/>
              </a:ext>
            </a:extLst>
          </p:cNvPr>
          <p:cNvPicPr>
            <a:picLocks noChangeAspect="1"/>
          </p:cNvPicPr>
          <p:nvPr/>
        </p:nvPicPr>
        <p:blipFill>
          <a:blip r:embed="rId14"/>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842700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54536" y="195135"/>
            <a:ext cx="2706510" cy="369332"/>
          </a:xfrm>
          <a:prstGeom prst="rect">
            <a:avLst/>
          </a:prstGeom>
          <a:noFill/>
        </p:spPr>
        <p:txBody>
          <a:bodyPr wrap="none" rtlCol="0">
            <a:spAutoFit/>
          </a:bodyPr>
          <a:lstStyle/>
          <a:p>
            <a:r>
              <a:rPr lang="tr-TR" b="1" dirty="0">
                <a:solidFill>
                  <a:schemeClr val="bg1"/>
                </a:solidFill>
              </a:rPr>
              <a:t>STANDARTLAR VE KODLAR</a:t>
            </a:r>
          </a:p>
        </p:txBody>
      </p:sp>
      <p:sp>
        <p:nvSpPr>
          <p:cNvPr id="4" name="Metin kutusu 3">
            <a:extLst>
              <a:ext uri="{FF2B5EF4-FFF2-40B4-BE49-F238E27FC236}">
                <a16:creationId xmlns:a16="http://schemas.microsoft.com/office/drawing/2014/main" id="{C50EC275-C856-CF8C-586C-49EA5B92BA4B}"/>
              </a:ext>
            </a:extLst>
          </p:cNvPr>
          <p:cNvSpPr txBox="1"/>
          <p:nvPr/>
        </p:nvSpPr>
        <p:spPr>
          <a:xfrm>
            <a:off x="923277" y="1575926"/>
            <a:ext cx="10099688" cy="3416320"/>
          </a:xfrm>
          <a:prstGeom prst="rect">
            <a:avLst/>
          </a:prstGeom>
          <a:noFill/>
        </p:spPr>
        <p:txBody>
          <a:bodyPr wrap="none" rtlCol="0">
            <a:spAutoFit/>
          </a:bodyPr>
          <a:lstStyle/>
          <a:p>
            <a:r>
              <a:rPr lang="tr-TR" b="1" dirty="0">
                <a:solidFill>
                  <a:schemeClr val="accent1"/>
                </a:solidFill>
              </a:rPr>
              <a:t>API STD 520</a:t>
            </a:r>
            <a:r>
              <a:rPr lang="tr-TR" dirty="0"/>
              <a:t>, </a:t>
            </a:r>
            <a:r>
              <a:rPr lang="tr-TR" dirty="0" err="1"/>
              <a:t>Sizing</a:t>
            </a:r>
            <a:r>
              <a:rPr lang="tr-TR" dirty="0"/>
              <a:t> </a:t>
            </a:r>
            <a:r>
              <a:rPr lang="tr-TR" dirty="0" err="1"/>
              <a:t>Selection</a:t>
            </a:r>
            <a:r>
              <a:rPr lang="tr-TR" dirty="0"/>
              <a:t> </a:t>
            </a:r>
            <a:r>
              <a:rPr lang="tr-TR" dirty="0" err="1"/>
              <a:t>and</a:t>
            </a:r>
            <a:r>
              <a:rPr lang="tr-TR" dirty="0"/>
              <a:t> Installation of </a:t>
            </a:r>
            <a:r>
              <a:rPr lang="tr-TR" dirty="0" err="1"/>
              <a:t>Pressure</a:t>
            </a:r>
            <a:r>
              <a:rPr lang="tr-TR" dirty="0"/>
              <a:t> </a:t>
            </a:r>
            <a:r>
              <a:rPr lang="tr-TR" dirty="0" err="1"/>
              <a:t>relieving</a:t>
            </a:r>
            <a:r>
              <a:rPr lang="tr-TR" dirty="0"/>
              <a:t> </a:t>
            </a:r>
            <a:r>
              <a:rPr lang="tr-TR" dirty="0" err="1"/>
              <a:t>Devices</a:t>
            </a:r>
            <a:r>
              <a:rPr lang="tr-TR" dirty="0"/>
              <a:t> in </a:t>
            </a:r>
            <a:r>
              <a:rPr lang="tr-TR" dirty="0" err="1"/>
              <a:t>Refineries</a:t>
            </a:r>
            <a:r>
              <a:rPr lang="tr-TR" dirty="0"/>
              <a:t>, </a:t>
            </a:r>
            <a:r>
              <a:rPr lang="tr-TR" dirty="0" err="1"/>
              <a:t>Part</a:t>
            </a:r>
            <a:r>
              <a:rPr lang="tr-TR" dirty="0"/>
              <a:t> II-Installation</a:t>
            </a:r>
          </a:p>
          <a:p>
            <a:endParaRPr lang="tr-TR" dirty="0"/>
          </a:p>
          <a:p>
            <a:r>
              <a:rPr lang="tr-TR" b="1" dirty="0">
                <a:solidFill>
                  <a:schemeClr val="accent1"/>
                </a:solidFill>
              </a:rPr>
              <a:t>API STD 521/ ISO 23251</a:t>
            </a:r>
            <a:r>
              <a:rPr lang="tr-TR" dirty="0"/>
              <a:t>, Guide </a:t>
            </a:r>
            <a:r>
              <a:rPr lang="tr-TR" dirty="0" err="1"/>
              <a:t>for</a:t>
            </a:r>
            <a:r>
              <a:rPr lang="tr-TR" dirty="0"/>
              <a:t> </a:t>
            </a:r>
            <a:r>
              <a:rPr lang="tr-TR" dirty="0" err="1"/>
              <a:t>Pressure-relieving</a:t>
            </a:r>
            <a:r>
              <a:rPr lang="tr-TR" dirty="0"/>
              <a:t> </a:t>
            </a:r>
            <a:r>
              <a:rPr lang="tr-TR" dirty="0" err="1"/>
              <a:t>and</a:t>
            </a:r>
            <a:r>
              <a:rPr lang="tr-TR" dirty="0"/>
              <a:t> </a:t>
            </a:r>
            <a:r>
              <a:rPr lang="tr-TR" dirty="0" err="1"/>
              <a:t>Depressuring</a:t>
            </a:r>
            <a:r>
              <a:rPr lang="tr-TR" dirty="0"/>
              <a:t> </a:t>
            </a:r>
            <a:r>
              <a:rPr lang="tr-TR" dirty="0" err="1"/>
              <a:t>Systems</a:t>
            </a:r>
            <a:endParaRPr lang="tr-TR" dirty="0"/>
          </a:p>
          <a:p>
            <a:endParaRPr lang="tr-TR" dirty="0"/>
          </a:p>
          <a:p>
            <a:r>
              <a:rPr lang="tr-TR" b="1" dirty="0">
                <a:solidFill>
                  <a:schemeClr val="accent1"/>
                </a:solidFill>
              </a:rPr>
              <a:t>API STD 526</a:t>
            </a:r>
            <a:r>
              <a:rPr lang="tr-TR" dirty="0"/>
              <a:t>, </a:t>
            </a:r>
            <a:r>
              <a:rPr lang="tr-TR" dirty="0" err="1"/>
              <a:t>Flanged</a:t>
            </a:r>
            <a:r>
              <a:rPr lang="tr-TR" dirty="0"/>
              <a:t> Steel </a:t>
            </a:r>
            <a:r>
              <a:rPr lang="tr-TR" dirty="0" err="1"/>
              <a:t>Pressure</a:t>
            </a:r>
            <a:r>
              <a:rPr lang="tr-TR" dirty="0"/>
              <a:t> </a:t>
            </a:r>
            <a:r>
              <a:rPr lang="tr-TR" dirty="0" err="1"/>
              <a:t>Relief</a:t>
            </a:r>
            <a:r>
              <a:rPr lang="tr-TR" dirty="0"/>
              <a:t> </a:t>
            </a:r>
            <a:r>
              <a:rPr lang="tr-TR" dirty="0" err="1"/>
              <a:t>Valves</a:t>
            </a:r>
            <a:endParaRPr lang="tr-TR" dirty="0"/>
          </a:p>
          <a:p>
            <a:endParaRPr lang="tr-TR" dirty="0"/>
          </a:p>
          <a:p>
            <a:r>
              <a:rPr lang="tr-TR" b="1" dirty="0">
                <a:solidFill>
                  <a:schemeClr val="accent1"/>
                </a:solidFill>
              </a:rPr>
              <a:t>ASME </a:t>
            </a:r>
            <a:r>
              <a:rPr lang="tr-TR" b="1" dirty="0" err="1">
                <a:solidFill>
                  <a:schemeClr val="accent1"/>
                </a:solidFill>
              </a:rPr>
              <a:t>Boiler</a:t>
            </a:r>
            <a:r>
              <a:rPr lang="tr-TR" b="1" dirty="0">
                <a:solidFill>
                  <a:schemeClr val="accent1"/>
                </a:solidFill>
              </a:rPr>
              <a:t> </a:t>
            </a:r>
            <a:r>
              <a:rPr lang="tr-TR" b="1" dirty="0" err="1">
                <a:solidFill>
                  <a:schemeClr val="accent1"/>
                </a:solidFill>
              </a:rPr>
              <a:t>and</a:t>
            </a:r>
            <a:r>
              <a:rPr lang="tr-TR" b="1" dirty="0">
                <a:solidFill>
                  <a:schemeClr val="accent1"/>
                </a:solidFill>
              </a:rPr>
              <a:t> </a:t>
            </a:r>
            <a:r>
              <a:rPr lang="tr-TR" b="1" dirty="0" err="1">
                <a:solidFill>
                  <a:schemeClr val="accent1"/>
                </a:solidFill>
              </a:rPr>
              <a:t>Pressure</a:t>
            </a:r>
            <a:r>
              <a:rPr lang="tr-TR" b="1" dirty="0">
                <a:solidFill>
                  <a:schemeClr val="accent1"/>
                </a:solidFill>
              </a:rPr>
              <a:t> </a:t>
            </a:r>
            <a:r>
              <a:rPr lang="tr-TR" b="1" dirty="0" err="1">
                <a:solidFill>
                  <a:schemeClr val="accent1"/>
                </a:solidFill>
              </a:rPr>
              <a:t>Vessel</a:t>
            </a:r>
            <a:r>
              <a:rPr lang="tr-TR" b="1" dirty="0">
                <a:solidFill>
                  <a:schemeClr val="accent1"/>
                </a:solidFill>
              </a:rPr>
              <a:t> </a:t>
            </a:r>
            <a:r>
              <a:rPr lang="tr-TR" b="1" dirty="0" err="1">
                <a:solidFill>
                  <a:schemeClr val="accent1"/>
                </a:solidFill>
              </a:rPr>
              <a:t>Code</a:t>
            </a:r>
            <a:r>
              <a:rPr lang="tr-TR" dirty="0"/>
              <a:t>, </a:t>
            </a:r>
            <a:r>
              <a:rPr lang="tr-TR" dirty="0" err="1"/>
              <a:t>Section</a:t>
            </a:r>
            <a:r>
              <a:rPr lang="tr-TR" dirty="0"/>
              <a:t> VIII-</a:t>
            </a:r>
            <a:r>
              <a:rPr lang="tr-TR" dirty="0" err="1"/>
              <a:t>Pressure</a:t>
            </a:r>
            <a:r>
              <a:rPr lang="tr-TR" dirty="0"/>
              <a:t> </a:t>
            </a:r>
            <a:r>
              <a:rPr lang="tr-TR" dirty="0" err="1"/>
              <a:t>Vessels</a:t>
            </a:r>
            <a:r>
              <a:rPr lang="tr-TR" dirty="0"/>
              <a:t>, </a:t>
            </a:r>
            <a:r>
              <a:rPr lang="tr-TR" dirty="0" err="1"/>
              <a:t>Division</a:t>
            </a:r>
            <a:r>
              <a:rPr lang="tr-TR" dirty="0"/>
              <a:t> 1</a:t>
            </a:r>
          </a:p>
          <a:p>
            <a:endParaRPr lang="tr-TR" dirty="0"/>
          </a:p>
          <a:p>
            <a:r>
              <a:rPr lang="tr-TR" b="1" dirty="0">
                <a:solidFill>
                  <a:schemeClr val="accent1"/>
                </a:solidFill>
              </a:rPr>
              <a:t>ASME B31.3 </a:t>
            </a:r>
            <a:r>
              <a:rPr lang="tr-TR" dirty="0"/>
              <a:t>/ Petroleum </a:t>
            </a:r>
            <a:r>
              <a:rPr lang="tr-TR" dirty="0" err="1"/>
              <a:t>Refinery</a:t>
            </a:r>
            <a:r>
              <a:rPr lang="tr-TR" dirty="0"/>
              <a:t> </a:t>
            </a:r>
            <a:r>
              <a:rPr lang="tr-TR" dirty="0" err="1"/>
              <a:t>Piping</a:t>
            </a:r>
            <a:endParaRPr lang="tr-TR" dirty="0"/>
          </a:p>
          <a:p>
            <a:endParaRPr lang="tr-TR" dirty="0"/>
          </a:p>
          <a:p>
            <a:r>
              <a:rPr lang="tr-TR" b="1" dirty="0">
                <a:solidFill>
                  <a:schemeClr val="accent1"/>
                </a:solidFill>
              </a:rPr>
              <a:t>ASME B16.5 </a:t>
            </a:r>
            <a:r>
              <a:rPr lang="tr-TR" dirty="0"/>
              <a:t>/ </a:t>
            </a:r>
            <a:r>
              <a:rPr lang="tr-TR" dirty="0" err="1"/>
              <a:t>Flanges</a:t>
            </a:r>
            <a:r>
              <a:rPr lang="tr-TR" dirty="0"/>
              <a:t> &amp; </a:t>
            </a:r>
            <a:r>
              <a:rPr lang="tr-TR" dirty="0" err="1"/>
              <a:t>Flanged</a:t>
            </a:r>
            <a:r>
              <a:rPr lang="tr-TR" dirty="0"/>
              <a:t> </a:t>
            </a:r>
            <a:r>
              <a:rPr lang="tr-TR" dirty="0" err="1"/>
              <a:t>Fittings</a:t>
            </a:r>
            <a:endParaRPr lang="tr-TR" dirty="0"/>
          </a:p>
          <a:p>
            <a:endParaRPr lang="tr-TR" dirty="0"/>
          </a:p>
        </p:txBody>
      </p:sp>
      <p:cxnSp>
        <p:nvCxnSpPr>
          <p:cNvPr id="10" name="Düz Bağlayıcı 9">
            <a:extLst>
              <a:ext uri="{FF2B5EF4-FFF2-40B4-BE49-F238E27FC236}">
                <a16:creationId xmlns:a16="http://schemas.microsoft.com/office/drawing/2014/main" id="{D7E95964-0F57-4898-A15F-285D13739945}"/>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Resim 11">
            <a:extLst>
              <a:ext uri="{FF2B5EF4-FFF2-40B4-BE49-F238E27FC236}">
                <a16:creationId xmlns:a16="http://schemas.microsoft.com/office/drawing/2014/main" id="{01A7D2A1-BE3D-4F2A-A1C0-F7B0DFD83BB2}"/>
              </a:ext>
            </a:extLst>
          </p:cNvPr>
          <p:cNvPicPr>
            <a:picLocks noChangeAspect="1"/>
          </p:cNvPicPr>
          <p:nvPr/>
        </p:nvPicPr>
        <p:blipFill>
          <a:blip r:embed="rId6"/>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182922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51728" y="198386"/>
            <a:ext cx="2128596" cy="369332"/>
          </a:xfrm>
          <a:prstGeom prst="rect">
            <a:avLst/>
          </a:prstGeom>
          <a:noFill/>
        </p:spPr>
        <p:txBody>
          <a:bodyPr wrap="none" rtlCol="0">
            <a:spAutoFit/>
          </a:bodyPr>
          <a:lstStyle/>
          <a:p>
            <a:r>
              <a:rPr lang="tr-TR" b="1" dirty="0">
                <a:solidFill>
                  <a:schemeClr val="bg1"/>
                </a:solidFill>
              </a:rPr>
              <a:t>KOD GEREKLİLİKLERİ</a:t>
            </a:r>
          </a:p>
        </p:txBody>
      </p:sp>
      <p:sp>
        <p:nvSpPr>
          <p:cNvPr id="3" name="Metin kutusu 2">
            <a:extLst>
              <a:ext uri="{FF2B5EF4-FFF2-40B4-BE49-F238E27FC236}">
                <a16:creationId xmlns:a16="http://schemas.microsoft.com/office/drawing/2014/main" id="{7FCE69E8-6A55-BA5F-9472-2CFF24B6F816}"/>
              </a:ext>
            </a:extLst>
          </p:cNvPr>
          <p:cNvSpPr txBox="1"/>
          <p:nvPr/>
        </p:nvSpPr>
        <p:spPr>
          <a:xfrm>
            <a:off x="1077269" y="1653543"/>
            <a:ext cx="9661126" cy="3785652"/>
          </a:xfrm>
          <a:prstGeom prst="rect">
            <a:avLst/>
          </a:prstGeom>
          <a:noFill/>
        </p:spPr>
        <p:txBody>
          <a:bodyPr wrap="square">
            <a:spAutoFit/>
          </a:bodyPr>
          <a:lstStyle/>
          <a:p>
            <a:pPr marL="342900" indent="-342900" algn="just">
              <a:buFont typeface="Arial" panose="020B0604020202020204" pitchFamily="34" charset="0"/>
              <a:buChar char="•"/>
            </a:pPr>
            <a:r>
              <a:rPr lang="tr-TR" sz="2000" dirty="0">
                <a:cs typeface="Times New Roman" panose="02020603050405020304" pitchFamily="18" charset="0"/>
              </a:rPr>
              <a:t>Aşırı basınca maruz kalan tüm basınçlı kaplar, bir basınç tahliye cihazı ile korunacaktır. </a:t>
            </a:r>
          </a:p>
          <a:p>
            <a:pPr algn="just"/>
            <a:endParaRPr lang="tr-TR" sz="2000" dirty="0">
              <a:cs typeface="Times New Roman" panose="02020603050405020304" pitchFamily="18" charset="0"/>
            </a:endParaRPr>
          </a:p>
          <a:p>
            <a:pPr marL="342900" indent="-342900" algn="just">
              <a:buFont typeface="Arial" panose="020B0604020202020204" pitchFamily="34" charset="0"/>
              <a:buChar char="•"/>
            </a:pPr>
            <a:r>
              <a:rPr lang="tr-TR" sz="2000" dirty="0">
                <a:cs typeface="Times New Roman" panose="02020603050405020304" pitchFamily="18" charset="0"/>
              </a:rPr>
              <a:t>Birden fazla basınçlı kap tek bir tahliye cihazı tarafından korunabilir. </a:t>
            </a:r>
          </a:p>
          <a:p>
            <a:pPr algn="just"/>
            <a:endParaRPr lang="tr-TR" sz="2000" dirty="0">
              <a:cs typeface="Times New Roman" panose="02020603050405020304" pitchFamily="18" charset="0"/>
            </a:endParaRPr>
          </a:p>
          <a:p>
            <a:pPr marL="342900" indent="-342900" algn="just">
              <a:buFont typeface="Arial" panose="020B0604020202020204" pitchFamily="34" charset="0"/>
              <a:buChar char="•"/>
            </a:pPr>
            <a:r>
              <a:rPr lang="tr-TR" sz="2000" dirty="0" err="1">
                <a:cs typeface="Times New Roman" panose="02020603050405020304" pitchFamily="18" charset="0"/>
              </a:rPr>
              <a:t>MAWP'de</a:t>
            </a:r>
            <a:r>
              <a:rPr lang="tr-TR" sz="2000" dirty="0">
                <a:cs typeface="Times New Roman" panose="02020603050405020304" pitchFamily="18" charset="0"/>
              </a:rPr>
              <a:t> veya altında en az bir basınç tahliye cihazı ayarlanmalıdır.</a:t>
            </a:r>
          </a:p>
          <a:p>
            <a:pPr marL="342900" indent="-342900" algn="just">
              <a:buFont typeface="Arial" panose="020B0604020202020204" pitchFamily="34" charset="0"/>
              <a:buChar char="•"/>
            </a:pPr>
            <a:endParaRPr lang="tr-TR" sz="2000" dirty="0">
              <a:cs typeface="Times New Roman" panose="02020603050405020304" pitchFamily="18" charset="0"/>
            </a:endParaRPr>
          </a:p>
          <a:p>
            <a:pPr marL="342900" indent="-342900" algn="just">
              <a:buFont typeface="Arial" panose="020B0604020202020204" pitchFamily="34" charset="0"/>
              <a:buChar char="•"/>
            </a:pPr>
            <a:r>
              <a:rPr lang="tr-TR" sz="2000" dirty="0">
                <a:cs typeface="Times New Roman" panose="02020603050405020304" pitchFamily="18" charset="0"/>
              </a:rPr>
              <a:t>Termal genleşmeye maruz kalan sıvı dolu basınçlı kaplar veya hatlar bir termal tahliye cihazı ile korunmalıdır. </a:t>
            </a:r>
          </a:p>
          <a:p>
            <a:pPr marL="342900" indent="-342900" algn="just">
              <a:buFont typeface="Arial" panose="020B0604020202020204" pitchFamily="34" charset="0"/>
              <a:buChar char="•"/>
            </a:pPr>
            <a:endParaRPr lang="tr-TR" sz="2000" dirty="0">
              <a:cs typeface="Times New Roman" panose="02020603050405020304" pitchFamily="18" charset="0"/>
            </a:endParaRPr>
          </a:p>
          <a:p>
            <a:pPr marL="342900" indent="-342900" algn="just">
              <a:buFont typeface="Arial" panose="020B0604020202020204" pitchFamily="34" charset="0"/>
              <a:buChar char="•"/>
            </a:pPr>
            <a:endParaRPr lang="tr-TR" sz="2000" dirty="0">
              <a:cs typeface="Times New Roman" panose="02020603050405020304" pitchFamily="18" charset="0"/>
            </a:endParaRPr>
          </a:p>
          <a:p>
            <a:pPr marL="342900" indent="-342900" algn="just">
              <a:buFont typeface="Arial" panose="020B0604020202020204" pitchFamily="34" charset="0"/>
              <a:buChar char="•"/>
            </a:pPr>
            <a:endParaRPr lang="tr-TR" sz="2000" dirty="0">
              <a:cs typeface="Times New Roman" panose="02020603050405020304" pitchFamily="18" charset="0"/>
            </a:endParaRPr>
          </a:p>
          <a:p>
            <a:pPr marL="342900" indent="-342900" algn="just">
              <a:buFont typeface="Arial" panose="020B0604020202020204" pitchFamily="34" charset="0"/>
              <a:buChar char="•"/>
            </a:pPr>
            <a:endParaRPr lang="tr-TR" sz="2000" dirty="0"/>
          </a:p>
        </p:txBody>
      </p:sp>
      <p:cxnSp>
        <p:nvCxnSpPr>
          <p:cNvPr id="10" name="Düz Bağlayıcı 9">
            <a:extLst>
              <a:ext uri="{FF2B5EF4-FFF2-40B4-BE49-F238E27FC236}">
                <a16:creationId xmlns:a16="http://schemas.microsoft.com/office/drawing/2014/main" id="{71E01DC7-02EF-4DF0-AE00-BEBEC229B66C}"/>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Resim 11">
            <a:extLst>
              <a:ext uri="{FF2B5EF4-FFF2-40B4-BE49-F238E27FC236}">
                <a16:creationId xmlns:a16="http://schemas.microsoft.com/office/drawing/2014/main" id="{F7BB3C06-0C52-4173-89C2-60BCE085B9FD}"/>
              </a:ext>
            </a:extLst>
          </p:cNvPr>
          <p:cNvPicPr>
            <a:picLocks noChangeAspect="1"/>
          </p:cNvPicPr>
          <p:nvPr/>
        </p:nvPicPr>
        <p:blipFill>
          <a:blip r:embed="rId6"/>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229024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828"/>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54536" y="224604"/>
            <a:ext cx="1457322" cy="369332"/>
          </a:xfrm>
          <a:prstGeom prst="rect">
            <a:avLst/>
          </a:prstGeom>
          <a:noFill/>
        </p:spPr>
        <p:txBody>
          <a:bodyPr wrap="none" rtlCol="0">
            <a:spAutoFit/>
          </a:bodyPr>
          <a:lstStyle/>
          <a:p>
            <a:r>
              <a:rPr lang="tr-TR" b="1" dirty="0">
                <a:solidFill>
                  <a:schemeClr val="bg1"/>
                </a:solidFill>
              </a:rPr>
              <a:t>SENARYOLAR</a:t>
            </a:r>
          </a:p>
        </p:txBody>
      </p:sp>
      <p:pic>
        <p:nvPicPr>
          <p:cNvPr id="4" name="Resim 3" descr="diyagram, şematik içeren bir resim&#10;&#10;Açıklama otomatik olarak oluşturuldu">
            <a:extLst>
              <a:ext uri="{FF2B5EF4-FFF2-40B4-BE49-F238E27FC236}">
                <a16:creationId xmlns:a16="http://schemas.microsoft.com/office/drawing/2014/main" id="{72D58084-1318-2CDE-1DF6-EF451E4C9F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3693" y="1935473"/>
            <a:ext cx="5307044" cy="1668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Resim 11" descr="diyagram içeren bir resim&#10;&#10;Açıklama otomatik olarak oluşturuldu">
            <a:extLst>
              <a:ext uri="{FF2B5EF4-FFF2-40B4-BE49-F238E27FC236}">
                <a16:creationId xmlns:a16="http://schemas.microsoft.com/office/drawing/2014/main" id="{D813E2C8-E43D-FB58-133A-2A84BFC3C674}"/>
              </a:ext>
            </a:extLst>
          </p:cNvPr>
          <p:cNvPicPr>
            <a:picLocks noChangeAspect="1"/>
          </p:cNvPicPr>
          <p:nvPr/>
        </p:nvPicPr>
        <p:blipFill>
          <a:blip r:embed="rId7"/>
          <a:stretch>
            <a:fillRect/>
          </a:stretch>
        </p:blipFill>
        <p:spPr>
          <a:xfrm>
            <a:off x="7463897" y="1566141"/>
            <a:ext cx="3154781" cy="248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Resim 14" descr="diyagram içeren bir resim&#10;&#10;Açıklama otomatik olarak oluşturuldu">
            <a:extLst>
              <a:ext uri="{FF2B5EF4-FFF2-40B4-BE49-F238E27FC236}">
                <a16:creationId xmlns:a16="http://schemas.microsoft.com/office/drawing/2014/main" id="{8E59AF65-C070-314D-1F61-F68F2C1432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89163" y="4786604"/>
            <a:ext cx="5307044" cy="1640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Resim 16" descr="diyagram içeren bir resim&#10;&#10;Açıklama otomatik olarak oluşturuldu">
            <a:extLst>
              <a:ext uri="{FF2B5EF4-FFF2-40B4-BE49-F238E27FC236}">
                <a16:creationId xmlns:a16="http://schemas.microsoft.com/office/drawing/2014/main" id="{62C264FF-D321-032A-2C58-CFE70B7BF4B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3693" y="4910323"/>
            <a:ext cx="5307044" cy="1633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Metin kutusu 17">
            <a:extLst>
              <a:ext uri="{FF2B5EF4-FFF2-40B4-BE49-F238E27FC236}">
                <a16:creationId xmlns:a16="http://schemas.microsoft.com/office/drawing/2014/main" id="{E1B900C9-5E11-8D5C-386C-1A0C11A31B1B}"/>
              </a:ext>
            </a:extLst>
          </p:cNvPr>
          <p:cNvSpPr txBox="1"/>
          <p:nvPr/>
        </p:nvSpPr>
        <p:spPr>
          <a:xfrm>
            <a:off x="177900" y="4540991"/>
            <a:ext cx="1681871" cy="369332"/>
          </a:xfrm>
          <a:prstGeom prst="rect">
            <a:avLst/>
          </a:prstGeom>
          <a:noFill/>
        </p:spPr>
        <p:txBody>
          <a:bodyPr wrap="none" rtlCol="0">
            <a:spAutoFit/>
          </a:bodyPr>
          <a:lstStyle/>
          <a:p>
            <a:r>
              <a:rPr lang="tr-TR" dirty="0"/>
              <a:t>Operatör Hatası</a:t>
            </a:r>
          </a:p>
        </p:txBody>
      </p:sp>
      <p:sp>
        <p:nvSpPr>
          <p:cNvPr id="19" name="Metin kutusu 18">
            <a:extLst>
              <a:ext uri="{FF2B5EF4-FFF2-40B4-BE49-F238E27FC236}">
                <a16:creationId xmlns:a16="http://schemas.microsoft.com/office/drawing/2014/main" id="{BADDBC3E-D674-707F-5DD7-D2CA2B9F97A2}"/>
              </a:ext>
            </a:extLst>
          </p:cNvPr>
          <p:cNvSpPr txBox="1"/>
          <p:nvPr/>
        </p:nvSpPr>
        <p:spPr>
          <a:xfrm>
            <a:off x="6665986" y="4356325"/>
            <a:ext cx="797911" cy="369332"/>
          </a:xfrm>
          <a:prstGeom prst="rect">
            <a:avLst/>
          </a:prstGeom>
          <a:noFill/>
        </p:spPr>
        <p:txBody>
          <a:bodyPr wrap="none" rtlCol="0">
            <a:spAutoFit/>
          </a:bodyPr>
          <a:lstStyle/>
          <a:p>
            <a:r>
              <a:rPr lang="tr-TR" dirty="0"/>
              <a:t>Yangın</a:t>
            </a:r>
          </a:p>
        </p:txBody>
      </p:sp>
      <p:sp>
        <p:nvSpPr>
          <p:cNvPr id="21" name="Metin kutusu 20">
            <a:extLst>
              <a:ext uri="{FF2B5EF4-FFF2-40B4-BE49-F238E27FC236}">
                <a16:creationId xmlns:a16="http://schemas.microsoft.com/office/drawing/2014/main" id="{E5AF911B-42B8-366B-C09E-782BBF508667}"/>
              </a:ext>
            </a:extLst>
          </p:cNvPr>
          <p:cNvSpPr txBox="1"/>
          <p:nvPr/>
        </p:nvSpPr>
        <p:spPr>
          <a:xfrm>
            <a:off x="177900" y="1566141"/>
            <a:ext cx="1298112" cy="369332"/>
          </a:xfrm>
          <a:prstGeom prst="rect">
            <a:avLst/>
          </a:prstGeom>
          <a:noFill/>
        </p:spPr>
        <p:txBody>
          <a:bodyPr wrap="none" rtlCol="0">
            <a:spAutoFit/>
          </a:bodyPr>
          <a:lstStyle/>
          <a:p>
            <a:r>
              <a:rPr lang="tr-TR" dirty="0"/>
              <a:t>Tıkalı Deşarj</a:t>
            </a:r>
          </a:p>
        </p:txBody>
      </p:sp>
      <p:sp>
        <p:nvSpPr>
          <p:cNvPr id="22" name="Metin kutusu 21">
            <a:extLst>
              <a:ext uri="{FF2B5EF4-FFF2-40B4-BE49-F238E27FC236}">
                <a16:creationId xmlns:a16="http://schemas.microsoft.com/office/drawing/2014/main" id="{FDF9F4E1-C362-63FD-E8C4-A5C21936B714}"/>
              </a:ext>
            </a:extLst>
          </p:cNvPr>
          <p:cNvSpPr txBox="1"/>
          <p:nvPr/>
        </p:nvSpPr>
        <p:spPr>
          <a:xfrm>
            <a:off x="7417286" y="1142384"/>
            <a:ext cx="3248005" cy="369332"/>
          </a:xfrm>
          <a:prstGeom prst="rect">
            <a:avLst/>
          </a:prstGeom>
          <a:noFill/>
        </p:spPr>
        <p:txBody>
          <a:bodyPr wrap="none" rtlCol="0">
            <a:spAutoFit/>
          </a:bodyPr>
          <a:lstStyle/>
          <a:p>
            <a:r>
              <a:rPr lang="tr-TR" dirty="0"/>
              <a:t>Isı Eşanjörü Borusunun Yırtılması</a:t>
            </a:r>
          </a:p>
        </p:txBody>
      </p:sp>
      <p:cxnSp>
        <p:nvCxnSpPr>
          <p:cNvPr id="16" name="Düz Bağlayıcı 15">
            <a:extLst>
              <a:ext uri="{FF2B5EF4-FFF2-40B4-BE49-F238E27FC236}">
                <a16:creationId xmlns:a16="http://schemas.microsoft.com/office/drawing/2014/main" id="{CD4EC967-2164-445A-8BED-69CA77C569DB}"/>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Resim 19">
            <a:extLst>
              <a:ext uri="{FF2B5EF4-FFF2-40B4-BE49-F238E27FC236}">
                <a16:creationId xmlns:a16="http://schemas.microsoft.com/office/drawing/2014/main" id="{CE84A4AE-5E41-43B1-93A2-8B089306FEB1}"/>
              </a:ext>
            </a:extLst>
          </p:cNvPr>
          <p:cNvPicPr>
            <a:picLocks noChangeAspect="1"/>
          </p:cNvPicPr>
          <p:nvPr/>
        </p:nvPicPr>
        <p:blipFill>
          <a:blip r:embed="rId10"/>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3747004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217416" y="224604"/>
            <a:ext cx="6220742" cy="369332"/>
          </a:xfrm>
          <a:prstGeom prst="rect">
            <a:avLst/>
          </a:prstGeom>
          <a:noFill/>
        </p:spPr>
        <p:txBody>
          <a:bodyPr wrap="none" rtlCol="0">
            <a:spAutoFit/>
          </a:bodyPr>
          <a:lstStyle/>
          <a:p>
            <a:r>
              <a:rPr lang="tr-TR" b="1" dirty="0">
                <a:solidFill>
                  <a:schemeClr val="bg1"/>
                </a:solidFill>
              </a:rPr>
              <a:t>TESİSLERDEKİ PSVLERDE DİKKAT EDİLMESİ GEREKEN HUSUSLAR</a:t>
            </a:r>
          </a:p>
        </p:txBody>
      </p:sp>
      <p:sp>
        <p:nvSpPr>
          <p:cNvPr id="5" name="Metin kutusu 4">
            <a:extLst>
              <a:ext uri="{FF2B5EF4-FFF2-40B4-BE49-F238E27FC236}">
                <a16:creationId xmlns:a16="http://schemas.microsoft.com/office/drawing/2014/main" id="{2D9275FF-E7D6-0986-0448-2C42D5FF8744}"/>
              </a:ext>
            </a:extLst>
          </p:cNvPr>
          <p:cNvSpPr txBox="1"/>
          <p:nvPr/>
        </p:nvSpPr>
        <p:spPr>
          <a:xfrm>
            <a:off x="726086" y="1589762"/>
            <a:ext cx="11389714" cy="2674065"/>
          </a:xfrm>
          <a:prstGeom prst="rect">
            <a:avLst/>
          </a:prstGeom>
          <a:noFill/>
        </p:spPr>
        <p:txBody>
          <a:bodyPr wrap="square">
            <a:spAutoFit/>
          </a:bodyPr>
          <a:lstStyle/>
          <a:p>
            <a:pPr algn="just"/>
            <a:r>
              <a:rPr lang="tr-TR" b="0" i="0" dirty="0" err="1">
                <a:effectLst/>
                <a:cs typeface="Times New Roman" panose="02020603050405020304" pitchFamily="18" charset="0"/>
              </a:rPr>
              <a:t>PSV'lerin</a:t>
            </a:r>
            <a:r>
              <a:rPr lang="tr-TR" b="0" i="0" dirty="0">
                <a:effectLst/>
                <a:cs typeface="Times New Roman" panose="02020603050405020304" pitchFamily="18" charset="0"/>
              </a:rPr>
              <a:t> tesisler için önemi büyük olduğu için, bu valfler hakkında dikkat edilmesi gereken birkaç önemli nokta vardır.</a:t>
            </a:r>
          </a:p>
          <a:p>
            <a:pPr algn="just"/>
            <a:r>
              <a:rPr lang="tr-TR" b="0" i="0" dirty="0">
                <a:effectLst/>
                <a:cs typeface="Times New Roman" panose="02020603050405020304" pitchFamily="18" charset="0"/>
              </a:rPr>
              <a:t> </a:t>
            </a:r>
          </a:p>
          <a:p>
            <a:pPr marL="285750" indent="-285750" algn="just">
              <a:lnSpc>
                <a:spcPct val="150000"/>
              </a:lnSpc>
              <a:buFont typeface="Arial" panose="020B0604020202020204" pitchFamily="34" charset="0"/>
              <a:buChar char="•"/>
            </a:pPr>
            <a:r>
              <a:rPr lang="tr-TR" b="0" i="0" dirty="0">
                <a:effectLst/>
                <a:cs typeface="Times New Roman" panose="02020603050405020304" pitchFamily="18" charset="0"/>
              </a:rPr>
              <a:t>Doğru PSV Seçimi</a:t>
            </a:r>
          </a:p>
          <a:p>
            <a:pPr marL="285750" indent="-285750" algn="just">
              <a:lnSpc>
                <a:spcPct val="150000"/>
              </a:lnSpc>
              <a:buFont typeface="Arial" panose="020B0604020202020204" pitchFamily="34" charset="0"/>
              <a:buChar char="•"/>
            </a:pPr>
            <a:r>
              <a:rPr lang="tr-TR" b="0" i="0" dirty="0">
                <a:effectLst/>
                <a:cs typeface="Times New Roman" panose="02020603050405020304" pitchFamily="18" charset="0"/>
              </a:rPr>
              <a:t>PSV Montajı</a:t>
            </a:r>
            <a:endParaRPr lang="tr-TR" dirty="0">
              <a:cs typeface="Times New Roman" panose="02020603050405020304" pitchFamily="18" charset="0"/>
            </a:endParaRPr>
          </a:p>
          <a:p>
            <a:pPr marL="285750" indent="-285750" algn="just">
              <a:lnSpc>
                <a:spcPct val="150000"/>
              </a:lnSpc>
              <a:buFont typeface="Arial" panose="020B0604020202020204" pitchFamily="34" charset="0"/>
              <a:buChar char="•"/>
            </a:pPr>
            <a:r>
              <a:rPr lang="tr-TR" b="0" i="0" dirty="0">
                <a:effectLst/>
                <a:cs typeface="Times New Roman" panose="02020603050405020304" pitchFamily="18" charset="0"/>
              </a:rPr>
              <a:t>Periyodik Kontroller</a:t>
            </a:r>
          </a:p>
          <a:p>
            <a:pPr marL="285750" indent="-285750" algn="just">
              <a:lnSpc>
                <a:spcPct val="150000"/>
              </a:lnSpc>
              <a:buFont typeface="Arial" panose="020B0604020202020204" pitchFamily="34" charset="0"/>
              <a:buChar char="•"/>
            </a:pPr>
            <a:r>
              <a:rPr lang="tr-TR" b="0" i="0" dirty="0">
                <a:effectLst/>
                <a:cs typeface="Times New Roman" panose="02020603050405020304" pitchFamily="18" charset="0"/>
              </a:rPr>
              <a:t>PSV Testleri</a:t>
            </a:r>
            <a:endParaRPr lang="tr-TR" dirty="0">
              <a:cs typeface="Times New Roman" panose="02020603050405020304" pitchFamily="18" charset="0"/>
            </a:endParaRPr>
          </a:p>
          <a:p>
            <a:pPr marL="285750" indent="-285750" algn="just">
              <a:lnSpc>
                <a:spcPct val="150000"/>
              </a:lnSpc>
              <a:buFont typeface="Arial" panose="020B0604020202020204" pitchFamily="34" charset="0"/>
              <a:buChar char="•"/>
            </a:pPr>
            <a:r>
              <a:rPr lang="tr-TR" b="0" i="0" dirty="0">
                <a:effectLst/>
                <a:cs typeface="Times New Roman" panose="02020603050405020304" pitchFamily="18" charset="0"/>
              </a:rPr>
              <a:t>Düzenli Kayıt Tutma</a:t>
            </a:r>
          </a:p>
        </p:txBody>
      </p:sp>
      <p:pic>
        <p:nvPicPr>
          <p:cNvPr id="3" name="Resim 2" descr="diyagram içeren bir resim&#10;&#10;Açıklama otomatik olarak oluşturuldu">
            <a:extLst>
              <a:ext uri="{FF2B5EF4-FFF2-40B4-BE49-F238E27FC236}">
                <a16:creationId xmlns:a16="http://schemas.microsoft.com/office/drawing/2014/main" id="{A95E921A-92C8-8EA0-95D0-93F80E5BDB97}"/>
              </a:ext>
            </a:extLst>
          </p:cNvPr>
          <p:cNvPicPr>
            <a:picLocks noChangeAspect="1"/>
          </p:cNvPicPr>
          <p:nvPr/>
        </p:nvPicPr>
        <p:blipFill rotWithShape="1">
          <a:blip r:embed="rId7" cstate="email">
            <a:alphaModFix amt="50000"/>
            <a:extLst>
              <a:ext uri="{28A0092B-C50C-407E-A947-70E740481C1C}">
                <a14:useLocalDpi xmlns:a14="http://schemas.microsoft.com/office/drawing/2010/main"/>
              </a:ext>
            </a:extLst>
          </a:blip>
          <a:srcRect l="10415" t="15156"/>
          <a:stretch/>
        </p:blipFill>
        <p:spPr>
          <a:xfrm>
            <a:off x="7628382" y="3966060"/>
            <a:ext cx="4290080" cy="2268765"/>
          </a:xfrm>
          <a:prstGeom prst="rect">
            <a:avLst/>
          </a:prstGeom>
        </p:spPr>
      </p:pic>
      <p:cxnSp>
        <p:nvCxnSpPr>
          <p:cNvPr id="10" name="Düz Bağlayıcı 9">
            <a:extLst>
              <a:ext uri="{FF2B5EF4-FFF2-40B4-BE49-F238E27FC236}">
                <a16:creationId xmlns:a16="http://schemas.microsoft.com/office/drawing/2014/main" id="{8D31C38E-B85A-4CE5-9442-24AFC2033410}"/>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Resim 11">
            <a:extLst>
              <a:ext uri="{FF2B5EF4-FFF2-40B4-BE49-F238E27FC236}">
                <a16:creationId xmlns:a16="http://schemas.microsoft.com/office/drawing/2014/main" id="{89332E26-F087-4262-A56E-26B62DA19741}"/>
              </a:ext>
            </a:extLst>
          </p:cNvPr>
          <p:cNvPicPr>
            <a:picLocks noChangeAspect="1"/>
          </p:cNvPicPr>
          <p:nvPr/>
        </p:nvPicPr>
        <p:blipFill>
          <a:blip r:embed="rId8"/>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1934516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217416" y="224604"/>
            <a:ext cx="6220742" cy="369332"/>
          </a:xfrm>
          <a:prstGeom prst="rect">
            <a:avLst/>
          </a:prstGeom>
          <a:noFill/>
        </p:spPr>
        <p:txBody>
          <a:bodyPr wrap="none" rtlCol="0">
            <a:spAutoFit/>
          </a:bodyPr>
          <a:lstStyle/>
          <a:p>
            <a:r>
              <a:rPr lang="tr-TR" b="1" dirty="0">
                <a:solidFill>
                  <a:schemeClr val="bg1"/>
                </a:solidFill>
              </a:rPr>
              <a:t>TESİSLERDEKİ PSVLERDE DİKKAT EDİLMESİ GEREKEN HUSUSLAR</a:t>
            </a:r>
          </a:p>
        </p:txBody>
      </p:sp>
      <p:pic>
        <p:nvPicPr>
          <p:cNvPr id="2" name="Resim 1">
            <a:extLst>
              <a:ext uri="{FF2B5EF4-FFF2-40B4-BE49-F238E27FC236}">
                <a16:creationId xmlns:a16="http://schemas.microsoft.com/office/drawing/2014/main" id="{0C30EFB6-0E73-48DE-BEA8-AAFBE143623A}"/>
              </a:ext>
            </a:extLst>
          </p:cNvPr>
          <p:cNvPicPr>
            <a:picLocks noChangeAspect="1"/>
          </p:cNvPicPr>
          <p:nvPr/>
        </p:nvPicPr>
        <p:blipFill>
          <a:blip r:embed="rId7"/>
          <a:stretch>
            <a:fillRect/>
          </a:stretch>
        </p:blipFill>
        <p:spPr>
          <a:xfrm>
            <a:off x="273538" y="1432772"/>
            <a:ext cx="3107225" cy="4703820"/>
          </a:xfrm>
          <a:prstGeom prst="rect">
            <a:avLst/>
          </a:prstGeom>
        </p:spPr>
      </p:pic>
      <p:pic>
        <p:nvPicPr>
          <p:cNvPr id="4" name="Resim 3">
            <a:extLst>
              <a:ext uri="{FF2B5EF4-FFF2-40B4-BE49-F238E27FC236}">
                <a16:creationId xmlns:a16="http://schemas.microsoft.com/office/drawing/2014/main" id="{3C72A21C-0C8E-491A-AC82-EA286F64550E}"/>
              </a:ext>
            </a:extLst>
          </p:cNvPr>
          <p:cNvPicPr>
            <a:picLocks noChangeAspect="1"/>
          </p:cNvPicPr>
          <p:nvPr/>
        </p:nvPicPr>
        <p:blipFill>
          <a:blip r:embed="rId8"/>
          <a:stretch>
            <a:fillRect/>
          </a:stretch>
        </p:blipFill>
        <p:spPr>
          <a:xfrm>
            <a:off x="3380763" y="1431489"/>
            <a:ext cx="3389838" cy="4819287"/>
          </a:xfrm>
          <a:prstGeom prst="rect">
            <a:avLst/>
          </a:prstGeom>
        </p:spPr>
      </p:pic>
      <p:pic>
        <p:nvPicPr>
          <p:cNvPr id="8" name="Resim 7">
            <a:extLst>
              <a:ext uri="{FF2B5EF4-FFF2-40B4-BE49-F238E27FC236}">
                <a16:creationId xmlns:a16="http://schemas.microsoft.com/office/drawing/2014/main" id="{EE23E1CD-4257-4C60-9CBA-766C34CA66D8}"/>
              </a:ext>
            </a:extLst>
          </p:cNvPr>
          <p:cNvPicPr>
            <a:picLocks noChangeAspect="1"/>
          </p:cNvPicPr>
          <p:nvPr/>
        </p:nvPicPr>
        <p:blipFill>
          <a:blip r:embed="rId9"/>
          <a:stretch>
            <a:fillRect/>
          </a:stretch>
        </p:blipFill>
        <p:spPr>
          <a:xfrm>
            <a:off x="6832147" y="1431489"/>
            <a:ext cx="3319217" cy="2548374"/>
          </a:xfrm>
          <a:prstGeom prst="rect">
            <a:avLst/>
          </a:prstGeom>
        </p:spPr>
      </p:pic>
      <p:pic>
        <p:nvPicPr>
          <p:cNvPr id="10" name="Resim 9">
            <a:extLst>
              <a:ext uri="{FF2B5EF4-FFF2-40B4-BE49-F238E27FC236}">
                <a16:creationId xmlns:a16="http://schemas.microsoft.com/office/drawing/2014/main" id="{A4D9E572-129D-46C9-8606-8B2F032E0DE0}"/>
              </a:ext>
            </a:extLst>
          </p:cNvPr>
          <p:cNvPicPr>
            <a:picLocks noChangeAspect="1"/>
          </p:cNvPicPr>
          <p:nvPr/>
        </p:nvPicPr>
        <p:blipFill>
          <a:blip r:embed="rId10"/>
          <a:stretch>
            <a:fillRect/>
          </a:stretch>
        </p:blipFill>
        <p:spPr>
          <a:xfrm>
            <a:off x="6846400" y="3988610"/>
            <a:ext cx="3389837" cy="2562883"/>
          </a:xfrm>
          <a:prstGeom prst="rect">
            <a:avLst/>
          </a:prstGeom>
        </p:spPr>
      </p:pic>
      <p:cxnSp>
        <p:nvCxnSpPr>
          <p:cNvPr id="12" name="Düz Bağlayıcı 11">
            <a:extLst>
              <a:ext uri="{FF2B5EF4-FFF2-40B4-BE49-F238E27FC236}">
                <a16:creationId xmlns:a16="http://schemas.microsoft.com/office/drawing/2014/main" id="{B07A6D14-6CD9-43AD-9574-D1FED04E6503}"/>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Resim 13">
            <a:extLst>
              <a:ext uri="{FF2B5EF4-FFF2-40B4-BE49-F238E27FC236}">
                <a16:creationId xmlns:a16="http://schemas.microsoft.com/office/drawing/2014/main" id="{219DB045-960E-4CBC-A231-503BA42421A2}"/>
              </a:ext>
            </a:extLst>
          </p:cNvPr>
          <p:cNvPicPr>
            <a:picLocks noChangeAspect="1"/>
          </p:cNvPicPr>
          <p:nvPr/>
        </p:nvPicPr>
        <p:blipFill>
          <a:blip r:embed="rId11"/>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1236871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400"/>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61522" y="224604"/>
            <a:ext cx="1741439" cy="369332"/>
          </a:xfrm>
          <a:prstGeom prst="rect">
            <a:avLst/>
          </a:prstGeom>
          <a:noFill/>
        </p:spPr>
        <p:txBody>
          <a:bodyPr wrap="none" rtlCol="0">
            <a:spAutoFit/>
          </a:bodyPr>
          <a:lstStyle/>
          <a:p>
            <a:r>
              <a:rPr lang="tr-TR" b="1" dirty="0">
                <a:solidFill>
                  <a:schemeClr val="bg1"/>
                </a:solidFill>
              </a:rPr>
              <a:t>YAŞANMIŞ OLAY</a:t>
            </a:r>
          </a:p>
        </p:txBody>
      </p:sp>
      <p:sp>
        <p:nvSpPr>
          <p:cNvPr id="5" name="Metin kutusu 4">
            <a:extLst>
              <a:ext uri="{FF2B5EF4-FFF2-40B4-BE49-F238E27FC236}">
                <a16:creationId xmlns:a16="http://schemas.microsoft.com/office/drawing/2014/main" id="{2D9275FF-E7D6-0986-0448-2C42D5FF8744}"/>
              </a:ext>
            </a:extLst>
          </p:cNvPr>
          <p:cNvSpPr txBox="1"/>
          <p:nvPr/>
        </p:nvSpPr>
        <p:spPr>
          <a:xfrm>
            <a:off x="528748" y="1390267"/>
            <a:ext cx="1138971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13 Haziran 2013  Williams </a:t>
            </a:r>
            <a:r>
              <a:rPr lang="tr-TR" dirty="0" err="1">
                <a:latin typeface="Times New Roman" panose="02020603050405020304" pitchFamily="18" charset="0"/>
                <a:cs typeface="Times New Roman" panose="02020603050405020304" pitchFamily="18" charset="0"/>
              </a:rPr>
              <a:t>Geismar</a:t>
            </a:r>
            <a:r>
              <a:rPr lang="tr-TR" dirty="0">
                <a:latin typeface="Times New Roman" panose="02020603050405020304" pitchFamily="18" charset="0"/>
                <a:cs typeface="Times New Roman" panose="02020603050405020304" pitchFamily="18" charset="0"/>
              </a:rPr>
              <a:t> Olefin tesisinde kolon </a:t>
            </a:r>
            <a:r>
              <a:rPr lang="tr-TR" dirty="0" err="1">
                <a:latin typeface="Times New Roman" panose="02020603050405020304" pitchFamily="18" charset="0"/>
                <a:cs typeface="Times New Roman" panose="02020603050405020304" pitchFamily="18" charset="0"/>
              </a:rPr>
              <a:t>reboiler</a:t>
            </a:r>
            <a:r>
              <a:rPr lang="tr-TR" dirty="0">
                <a:latin typeface="Times New Roman" panose="02020603050405020304" pitchFamily="18" charset="0"/>
                <a:cs typeface="Times New Roman" panose="02020603050405020304" pitchFamily="18" charset="0"/>
              </a:rPr>
              <a:t> eşanjörü yüksek basınçtan kaynaklı parçalanarak büyük bir yangına sebep verdi. </a:t>
            </a:r>
            <a:endParaRPr lang="tr-TR" b="0" i="0" dirty="0">
              <a:effectLst/>
              <a:latin typeface="Times New Roman" panose="02020603050405020304" pitchFamily="18" charset="0"/>
              <a:cs typeface="Times New Roman" panose="02020603050405020304" pitchFamily="18" charset="0"/>
            </a:endParaRPr>
          </a:p>
        </p:txBody>
      </p:sp>
      <p:pic>
        <p:nvPicPr>
          <p:cNvPr id="19" name="Resim 18">
            <a:extLst>
              <a:ext uri="{FF2B5EF4-FFF2-40B4-BE49-F238E27FC236}">
                <a16:creationId xmlns:a16="http://schemas.microsoft.com/office/drawing/2014/main" id="{D7350284-5FF7-0E16-BD99-B21503BF68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33074" y="4020327"/>
            <a:ext cx="3012601" cy="2036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a:extLst>
              <a:ext uri="{FF2B5EF4-FFF2-40B4-BE49-F238E27FC236}">
                <a16:creationId xmlns:a16="http://schemas.microsoft.com/office/drawing/2014/main" id="{589FAB00-C319-E8EB-CEEC-A4CDAC1E1D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1961" y="2136013"/>
            <a:ext cx="3221008" cy="4022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Resim 11">
            <a:extLst>
              <a:ext uri="{FF2B5EF4-FFF2-40B4-BE49-F238E27FC236}">
                <a16:creationId xmlns:a16="http://schemas.microsoft.com/office/drawing/2014/main" id="{097217E7-2BC0-1D13-B4A5-DC155BF6F9F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47046" y="2136012"/>
            <a:ext cx="2969703" cy="1784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Resim 2">
            <a:extLst>
              <a:ext uri="{FF2B5EF4-FFF2-40B4-BE49-F238E27FC236}">
                <a16:creationId xmlns:a16="http://schemas.microsoft.com/office/drawing/2014/main" id="{81AD8204-7ABF-5C10-46A3-3331A4AEA12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8137" y="2424292"/>
            <a:ext cx="4040896" cy="3858495"/>
          </a:xfrm>
          <a:prstGeom prst="rect">
            <a:avLst/>
          </a:prstGeom>
        </p:spPr>
      </p:pic>
      <p:cxnSp>
        <p:nvCxnSpPr>
          <p:cNvPr id="14" name="Düz Bağlayıcı 13">
            <a:extLst>
              <a:ext uri="{FF2B5EF4-FFF2-40B4-BE49-F238E27FC236}">
                <a16:creationId xmlns:a16="http://schemas.microsoft.com/office/drawing/2014/main" id="{E378AB79-8E61-42EE-A03E-CFC4E061CFFE}"/>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Resim 14">
            <a:extLst>
              <a:ext uri="{FF2B5EF4-FFF2-40B4-BE49-F238E27FC236}">
                <a16:creationId xmlns:a16="http://schemas.microsoft.com/office/drawing/2014/main" id="{145FEDA4-3A02-4A6E-ACEF-EA690A337205}"/>
              </a:ext>
            </a:extLst>
          </p:cNvPr>
          <p:cNvPicPr>
            <a:picLocks noChangeAspect="1"/>
          </p:cNvPicPr>
          <p:nvPr/>
        </p:nvPicPr>
        <p:blipFill>
          <a:blip r:embed="rId11"/>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888217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5" name="Resim 94">
            <a:extLst>
              <a:ext uri="{FF2B5EF4-FFF2-40B4-BE49-F238E27FC236}">
                <a16:creationId xmlns:a16="http://schemas.microsoft.com/office/drawing/2014/main" id="{9425C119-6A52-44AF-B55E-482619BF51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75975" y="14889"/>
            <a:ext cx="1612762" cy="491397"/>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61522" y="224604"/>
            <a:ext cx="1741439" cy="369332"/>
          </a:xfrm>
          <a:prstGeom prst="rect">
            <a:avLst/>
          </a:prstGeom>
          <a:noFill/>
        </p:spPr>
        <p:txBody>
          <a:bodyPr wrap="none" rtlCol="0">
            <a:spAutoFit/>
          </a:bodyPr>
          <a:lstStyle/>
          <a:p>
            <a:r>
              <a:rPr lang="tr-TR" b="1" dirty="0">
                <a:solidFill>
                  <a:schemeClr val="bg1"/>
                </a:solidFill>
              </a:rPr>
              <a:t>YAŞANMIŞ OLAY</a:t>
            </a:r>
          </a:p>
        </p:txBody>
      </p:sp>
      <p:pic>
        <p:nvPicPr>
          <p:cNvPr id="2" name="videoplayback">
            <a:hlinkClick r:id="" action="ppaction://media"/>
            <a:extLst>
              <a:ext uri="{FF2B5EF4-FFF2-40B4-BE49-F238E27FC236}">
                <a16:creationId xmlns:a16="http://schemas.microsoft.com/office/drawing/2014/main" id="{D5ACA942-8F70-1909-29DE-A58F85CDF578}"/>
              </a:ext>
            </a:extLst>
          </p:cNvPr>
          <p:cNvPicPr>
            <a:picLocks noChangeAspect="1"/>
          </p:cNvPicPr>
          <p:nvPr>
            <a:videoFile r:link="rId1"/>
            <p:extLst>
              <p:ext uri="{DAA4B4D4-6D71-4841-9C94-3DE7FCFB9230}">
                <p14:media xmlns:p14="http://schemas.microsoft.com/office/powerpoint/2010/main" r:embed="rId2">
                  <p14:trim st="73029" end="75712.1666"/>
                </p14:media>
              </p:ext>
            </p:extLst>
          </p:nvPr>
        </p:nvPicPr>
        <p:blipFill>
          <a:blip r:embed="rId10"/>
          <a:stretch>
            <a:fillRect/>
          </a:stretch>
        </p:blipFill>
        <p:spPr>
          <a:xfrm>
            <a:off x="0" y="14888"/>
            <a:ext cx="12192000" cy="6858001"/>
          </a:xfrm>
          <a:prstGeom prst="rect">
            <a:avLst/>
          </a:prstGeom>
        </p:spPr>
      </p:pic>
    </p:spTree>
    <p:extLst>
      <p:ext uri="{BB962C8B-B14F-4D97-AF65-F5344CB8AC3E}">
        <p14:creationId xmlns:p14="http://schemas.microsoft.com/office/powerpoint/2010/main" val="423566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882686D-0A04-B69C-88DA-A767CD684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9C8EBC40-75FF-74B2-E83E-757098317CA7}"/>
              </a:ext>
            </a:extLst>
          </p:cNvPr>
          <p:cNvSpPr txBox="1"/>
          <p:nvPr/>
        </p:nvSpPr>
        <p:spPr>
          <a:xfrm>
            <a:off x="1656442" y="3712340"/>
            <a:ext cx="10042071" cy="2246769"/>
          </a:xfrm>
          <a:prstGeom prst="rect">
            <a:avLst/>
          </a:prstGeom>
          <a:noFill/>
        </p:spPr>
        <p:txBody>
          <a:bodyPr wrap="square" rtlCol="0">
            <a:spAutoFit/>
          </a:bodyPr>
          <a:lstStyle/>
          <a:p>
            <a:r>
              <a:rPr lang="tr-TR" sz="2800" b="1" dirty="0">
                <a:solidFill>
                  <a:schemeClr val="bg1"/>
                </a:solidFill>
                <a:cs typeface="Arial" panose="020B0604020202020204" pitchFamily="34" charset="0"/>
              </a:rPr>
              <a:t>PSV (PRESSURE SAFETY VALVE)’LERİN EKİPMAN BÜTÜNLÜĞÜ VE              </a:t>
            </a:r>
            <a:br>
              <a:rPr lang="tr-TR" sz="2800" b="1" dirty="0">
                <a:solidFill>
                  <a:schemeClr val="bg1"/>
                </a:solidFill>
                <a:cs typeface="Arial" panose="020B0604020202020204" pitchFamily="34" charset="0"/>
              </a:rPr>
            </a:br>
            <a:r>
              <a:rPr lang="tr-TR" sz="2800" b="1" dirty="0">
                <a:solidFill>
                  <a:schemeClr val="bg1"/>
                </a:solidFill>
                <a:cs typeface="Arial" panose="020B0604020202020204" pitchFamily="34" charset="0"/>
              </a:rPr>
              <a:t>                           PROSES EMNİYETİNDEKİ ÖNEMİ</a:t>
            </a:r>
          </a:p>
          <a:p>
            <a:endParaRPr lang="tr-TR" sz="2800" b="1" dirty="0">
              <a:solidFill>
                <a:schemeClr val="bg1"/>
              </a:solidFill>
              <a:cs typeface="Arial" panose="020B0604020202020204" pitchFamily="34" charset="0"/>
            </a:endParaRPr>
          </a:p>
          <a:p>
            <a:pPr algn="ctr"/>
            <a:r>
              <a:rPr lang="tr-TR" sz="2800" b="1" dirty="0">
                <a:solidFill>
                  <a:schemeClr val="bg1"/>
                </a:solidFill>
                <a:cs typeface="Arial" panose="020B0604020202020204" pitchFamily="34" charset="0"/>
              </a:rPr>
              <a:t>İlker TAŞTEKİN</a:t>
            </a:r>
            <a:br>
              <a:rPr lang="tr-TR" sz="2800" b="1" dirty="0">
                <a:solidFill>
                  <a:schemeClr val="bg1"/>
                </a:solidFill>
                <a:cs typeface="Arial" panose="020B0604020202020204" pitchFamily="34" charset="0"/>
              </a:rPr>
            </a:br>
            <a:r>
              <a:rPr lang="tr-TR" sz="2800" b="1" dirty="0">
                <a:solidFill>
                  <a:schemeClr val="bg1"/>
                </a:solidFill>
                <a:cs typeface="Arial" panose="020B0604020202020204" pitchFamily="34" charset="0"/>
              </a:rPr>
              <a:t>03.05.2023</a:t>
            </a:r>
          </a:p>
        </p:txBody>
      </p:sp>
      <p:grpSp>
        <p:nvGrpSpPr>
          <p:cNvPr id="11" name="Grup 10">
            <a:extLst>
              <a:ext uri="{FF2B5EF4-FFF2-40B4-BE49-F238E27FC236}">
                <a16:creationId xmlns:a16="http://schemas.microsoft.com/office/drawing/2014/main" id="{56F80BC0-C1D6-478F-B550-996C372F6144}"/>
              </a:ext>
            </a:extLst>
          </p:cNvPr>
          <p:cNvGrpSpPr/>
          <p:nvPr/>
        </p:nvGrpSpPr>
        <p:grpSpPr>
          <a:xfrm>
            <a:off x="751115" y="697329"/>
            <a:ext cx="9475065" cy="2938811"/>
            <a:chOff x="0" y="697329"/>
            <a:chExt cx="9475065" cy="2938811"/>
          </a:xfrm>
        </p:grpSpPr>
        <p:pic>
          <p:nvPicPr>
            <p:cNvPr id="9" name="Resim 8">
              <a:extLst>
                <a:ext uri="{FF2B5EF4-FFF2-40B4-BE49-F238E27FC236}">
                  <a16:creationId xmlns:a16="http://schemas.microsoft.com/office/drawing/2014/main" id="{D350CF15-3F8A-47BB-A104-10209DD4C45D}"/>
                </a:ext>
              </a:extLst>
            </p:cNvPr>
            <p:cNvPicPr>
              <a:picLocks noChangeAspect="1"/>
            </p:cNvPicPr>
            <p:nvPr/>
          </p:nvPicPr>
          <p:blipFill>
            <a:blip r:embed="rId4"/>
            <a:stretch>
              <a:fillRect/>
            </a:stretch>
          </p:blipFill>
          <p:spPr>
            <a:xfrm>
              <a:off x="5859727" y="991472"/>
              <a:ext cx="3615338" cy="1494225"/>
            </a:xfrm>
            <a:prstGeom prst="rect">
              <a:avLst/>
            </a:prstGeom>
          </p:spPr>
        </p:pic>
        <p:pic>
          <p:nvPicPr>
            <p:cNvPr id="10" name="Resim 9">
              <a:extLst>
                <a:ext uri="{FF2B5EF4-FFF2-40B4-BE49-F238E27FC236}">
                  <a16:creationId xmlns:a16="http://schemas.microsoft.com/office/drawing/2014/main" id="{6BCA2660-1A48-D231-94B4-BDC8A729FE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97329"/>
              <a:ext cx="6758131" cy="2938811"/>
            </a:xfrm>
            <a:prstGeom prst="rect">
              <a:avLst/>
            </a:prstGeom>
          </p:spPr>
        </p:pic>
      </p:grpSp>
      <p:cxnSp>
        <p:nvCxnSpPr>
          <p:cNvPr id="13" name="Düz Bağlayıcı 12">
            <a:extLst>
              <a:ext uri="{FF2B5EF4-FFF2-40B4-BE49-F238E27FC236}">
                <a16:creationId xmlns:a16="http://schemas.microsoft.com/office/drawing/2014/main" id="{FA88EF12-A7FB-4051-956D-66EB609162A5}"/>
              </a:ext>
            </a:extLst>
          </p:cNvPr>
          <p:cNvCxnSpPr>
            <a:cxnSpLocks/>
          </p:cNvCxnSpPr>
          <p:nvPr/>
        </p:nvCxnSpPr>
        <p:spPr>
          <a:xfrm>
            <a:off x="6170089" y="991472"/>
            <a:ext cx="0" cy="15967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16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işaret içeren bir resim&#10;&#10;Açıklama otomatik olarak oluşturuldu">
            <a:extLst>
              <a:ext uri="{FF2B5EF4-FFF2-40B4-BE49-F238E27FC236}">
                <a16:creationId xmlns:a16="http://schemas.microsoft.com/office/drawing/2014/main" id="{FD4B5B05-3891-307B-331A-C1F33E98A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B6FA5CC4-ED2B-EEF6-5099-5FDD8B0EE8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81895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240072" y="65395"/>
            <a:ext cx="1233030" cy="646331"/>
          </a:xfrm>
          <a:prstGeom prst="rect">
            <a:avLst/>
          </a:prstGeom>
          <a:noFill/>
        </p:spPr>
        <p:txBody>
          <a:bodyPr wrap="none" rtlCol="0">
            <a:spAutoFit/>
          </a:bodyPr>
          <a:lstStyle/>
          <a:p>
            <a:r>
              <a:rPr lang="tr-TR" sz="3600" b="1" dirty="0">
                <a:solidFill>
                  <a:schemeClr val="bg1"/>
                </a:solidFill>
              </a:rPr>
              <a:t>İçerik</a:t>
            </a:r>
          </a:p>
        </p:txBody>
      </p:sp>
      <p:sp>
        <p:nvSpPr>
          <p:cNvPr id="3" name="Metin kutusu 2">
            <a:extLst>
              <a:ext uri="{FF2B5EF4-FFF2-40B4-BE49-F238E27FC236}">
                <a16:creationId xmlns:a16="http://schemas.microsoft.com/office/drawing/2014/main" id="{BC8FC163-30BC-B894-EF9B-9042144F24A8}"/>
              </a:ext>
            </a:extLst>
          </p:cNvPr>
          <p:cNvSpPr txBox="1"/>
          <p:nvPr/>
        </p:nvSpPr>
        <p:spPr>
          <a:xfrm>
            <a:off x="1077269" y="1701839"/>
            <a:ext cx="6156664" cy="57708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tr-TR" b="1" dirty="0"/>
              <a:t>PROSES EMNİYETİ NEDİR ?</a:t>
            </a:r>
          </a:p>
          <a:p>
            <a:pPr marL="285750" indent="-285750">
              <a:lnSpc>
                <a:spcPct val="150000"/>
              </a:lnSpc>
              <a:buFont typeface="Arial" panose="020B0604020202020204" pitchFamily="34" charset="0"/>
              <a:buChar char="•"/>
            </a:pPr>
            <a:r>
              <a:rPr lang="tr-TR" b="1" dirty="0"/>
              <a:t>KORUYUCU BASAMAKLAR</a:t>
            </a:r>
          </a:p>
          <a:p>
            <a:pPr marL="285750" indent="-285750">
              <a:lnSpc>
                <a:spcPct val="150000"/>
              </a:lnSpc>
              <a:buFont typeface="Arial" panose="020B0604020202020204" pitchFamily="34" charset="0"/>
              <a:buChar char="•"/>
            </a:pPr>
            <a:r>
              <a:rPr lang="tr-TR" b="1" dirty="0"/>
              <a:t>PSV (BASINÇ EMNİYET VANASI) NEDİR?</a:t>
            </a:r>
          </a:p>
          <a:p>
            <a:pPr marL="285750" indent="-285750">
              <a:lnSpc>
                <a:spcPct val="150000"/>
              </a:lnSpc>
              <a:buFont typeface="Arial" panose="020B0604020202020204" pitchFamily="34" charset="0"/>
              <a:buChar char="•"/>
            </a:pPr>
            <a:r>
              <a:rPr lang="tr-TR" b="1" dirty="0"/>
              <a:t>PSV ÇALIŞMA PRENSİBİ</a:t>
            </a:r>
          </a:p>
          <a:p>
            <a:pPr marL="285750" indent="-285750">
              <a:lnSpc>
                <a:spcPct val="150000"/>
              </a:lnSpc>
              <a:buFont typeface="Arial" panose="020B0604020202020204" pitchFamily="34" charset="0"/>
              <a:buChar char="•"/>
            </a:pPr>
            <a:r>
              <a:rPr lang="tr-TR" b="1" dirty="0"/>
              <a:t>PSV TİPLERİ</a:t>
            </a:r>
          </a:p>
          <a:p>
            <a:pPr marL="285750" indent="-285750">
              <a:lnSpc>
                <a:spcPct val="150000"/>
              </a:lnSpc>
              <a:buFont typeface="Arial" panose="020B0604020202020204" pitchFamily="34" charset="0"/>
              <a:buChar char="•"/>
            </a:pPr>
            <a:r>
              <a:rPr lang="tr-TR" b="1" dirty="0"/>
              <a:t>KOD GEREKLİLİKLERİ</a:t>
            </a:r>
          </a:p>
          <a:p>
            <a:pPr marL="285750" indent="-285750">
              <a:lnSpc>
                <a:spcPct val="150000"/>
              </a:lnSpc>
              <a:buFont typeface="Arial" panose="020B0604020202020204" pitchFamily="34" charset="0"/>
              <a:buChar char="•"/>
            </a:pPr>
            <a:r>
              <a:rPr lang="tr-TR" b="1" dirty="0"/>
              <a:t>TESİSLERDEKİ PSVLERDE DİKKAT EDİLMESİ GEREKEN HUSUSLAR</a:t>
            </a:r>
          </a:p>
          <a:p>
            <a:pPr marL="285750" indent="-285750">
              <a:lnSpc>
                <a:spcPct val="150000"/>
              </a:lnSpc>
              <a:buFont typeface="Arial" panose="020B0604020202020204" pitchFamily="34" charset="0"/>
              <a:buChar char="•"/>
            </a:pPr>
            <a:r>
              <a:rPr lang="tr-TR" b="1" dirty="0"/>
              <a:t>YAŞANMIŞ OLAY</a:t>
            </a:r>
          </a:p>
          <a:p>
            <a:pPr>
              <a:lnSpc>
                <a:spcPct val="150000"/>
              </a:lnSpc>
            </a:pPr>
            <a:endParaRPr lang="tr-TR" b="1" dirty="0"/>
          </a:p>
          <a:p>
            <a:pPr marL="285750" indent="-285750">
              <a:lnSpc>
                <a:spcPct val="150000"/>
              </a:lnSpc>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dirty="0"/>
          </a:p>
        </p:txBody>
      </p:sp>
      <p:cxnSp>
        <p:nvCxnSpPr>
          <p:cNvPr id="5" name="Düz Bağlayıcı 4">
            <a:extLst>
              <a:ext uri="{FF2B5EF4-FFF2-40B4-BE49-F238E27FC236}">
                <a16:creationId xmlns:a16="http://schemas.microsoft.com/office/drawing/2014/main" id="{B1FDF004-3882-4094-8B06-569591C9D989}"/>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Resim 11">
            <a:extLst>
              <a:ext uri="{FF2B5EF4-FFF2-40B4-BE49-F238E27FC236}">
                <a16:creationId xmlns:a16="http://schemas.microsoft.com/office/drawing/2014/main" id="{33129BA0-64B6-4BF1-B7CE-1D715155C3CC}"/>
              </a:ext>
            </a:extLst>
          </p:cNvPr>
          <p:cNvPicPr>
            <a:picLocks noChangeAspect="1"/>
          </p:cNvPicPr>
          <p:nvPr/>
        </p:nvPicPr>
        <p:blipFill>
          <a:blip r:embed="rId6"/>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1168554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cxnSp>
        <p:nvCxnSpPr>
          <p:cNvPr id="92" name="Düz Bağlayıcı 91">
            <a:extLst>
              <a:ext uri="{FF2B5EF4-FFF2-40B4-BE49-F238E27FC236}">
                <a16:creationId xmlns:a16="http://schemas.microsoft.com/office/drawing/2014/main" id="{054F13B4-0305-4976-9BEA-EF26C198C96B}"/>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Resim 92">
            <a:extLst>
              <a:ext uri="{FF2B5EF4-FFF2-40B4-BE49-F238E27FC236}">
                <a16:creationId xmlns:a16="http://schemas.microsoft.com/office/drawing/2014/main" id="{FFA773E5-50AD-4CC9-A52A-5D39F34D6865}"/>
              </a:ext>
            </a:extLst>
          </p:cNvPr>
          <p:cNvPicPr>
            <a:picLocks noChangeAspect="1"/>
          </p:cNvPicPr>
          <p:nvPr/>
        </p:nvPicPr>
        <p:blipFill>
          <a:blip r:embed="rId5"/>
          <a:stretch>
            <a:fillRect/>
          </a:stretch>
        </p:blipFill>
        <p:spPr>
          <a:xfrm>
            <a:off x="9294803" y="163316"/>
            <a:ext cx="1095423" cy="333767"/>
          </a:xfrm>
          <a:prstGeom prst="rect">
            <a:avLst/>
          </a:prstGeom>
        </p:spPr>
      </p:pic>
      <p:grpSp>
        <p:nvGrpSpPr>
          <p:cNvPr id="94" name="Grup 93">
            <a:extLst>
              <a:ext uri="{FF2B5EF4-FFF2-40B4-BE49-F238E27FC236}">
                <a16:creationId xmlns:a16="http://schemas.microsoft.com/office/drawing/2014/main" id="{F23471AF-440F-4C86-BD7A-16CB400B5262}"/>
              </a:ext>
            </a:extLst>
          </p:cNvPr>
          <p:cNvGrpSpPr/>
          <p:nvPr/>
        </p:nvGrpSpPr>
        <p:grpSpPr>
          <a:xfrm>
            <a:off x="720441" y="2166190"/>
            <a:ext cx="10751117" cy="3596746"/>
            <a:chOff x="954389" y="2485510"/>
            <a:chExt cx="9779610" cy="3271732"/>
          </a:xfrm>
        </p:grpSpPr>
        <p:sp>
          <p:nvSpPr>
            <p:cNvPr id="180" name="Metin kutusu 7">
              <a:extLst>
                <a:ext uri="{FF2B5EF4-FFF2-40B4-BE49-F238E27FC236}">
                  <a16:creationId xmlns:a16="http://schemas.microsoft.com/office/drawing/2014/main" id="{2342CD7B-99C0-4335-864D-B7F6134C07FC}"/>
                </a:ext>
              </a:extLst>
            </p:cNvPr>
            <p:cNvSpPr txBox="1"/>
            <p:nvPr/>
          </p:nvSpPr>
          <p:spPr>
            <a:xfrm>
              <a:off x="2032033" y="2485510"/>
              <a:ext cx="3783912" cy="1200329"/>
            </a:xfrm>
            <a:prstGeom prst="rect">
              <a:avLst/>
            </a:prstGeom>
            <a:noFill/>
          </p:spPr>
          <p:txBody>
            <a:bodyPr wrap="square" rtlCol="0">
              <a:sp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b="1" dirty="0">
                  <a:latin typeface="Arial" panose="020B0604020202020204" pitchFamily="34" charset="0"/>
                  <a:cs typeface="Arial" panose="020B0604020202020204" pitchFamily="34" charset="0"/>
                </a:rPr>
                <a:t>Türkiye’nin en büyük </a:t>
              </a:r>
            </a:p>
            <a:p>
              <a:r>
                <a:rPr lang="tr-TR" dirty="0">
                  <a:latin typeface="Arial" panose="020B0604020202020204" pitchFamily="34" charset="0"/>
                  <a:cs typeface="Arial" panose="020B0604020202020204" pitchFamily="34" charset="0"/>
                </a:rPr>
                <a:t>dış yatırımcısı</a:t>
              </a:r>
            </a:p>
            <a:p>
              <a:r>
                <a:rPr lang="tr-TR" sz="3600" b="1" dirty="0">
                  <a:solidFill>
                    <a:schemeClr val="accent6"/>
                  </a:solidFill>
                  <a:latin typeface="Arial" panose="020B0604020202020204" pitchFamily="34" charset="0"/>
                  <a:cs typeface="Arial" panose="020B0604020202020204" pitchFamily="34" charset="0"/>
                </a:rPr>
                <a:t>17,7 Milyar $</a:t>
              </a:r>
            </a:p>
          </p:txBody>
        </p:sp>
        <p:sp>
          <p:nvSpPr>
            <p:cNvPr id="181" name="Metin kutusu 8">
              <a:extLst>
                <a:ext uri="{FF2B5EF4-FFF2-40B4-BE49-F238E27FC236}">
                  <a16:creationId xmlns:a16="http://schemas.microsoft.com/office/drawing/2014/main" id="{4EB78232-7F83-4ED6-8616-E0A32241A946}"/>
                </a:ext>
              </a:extLst>
            </p:cNvPr>
            <p:cNvSpPr txBox="1"/>
            <p:nvPr/>
          </p:nvSpPr>
          <p:spPr>
            <a:xfrm>
              <a:off x="2032033" y="4556913"/>
              <a:ext cx="3783912" cy="1200329"/>
            </a:xfrm>
            <a:prstGeom prst="rect">
              <a:avLst/>
            </a:prstGeom>
            <a:noFill/>
          </p:spPr>
          <p:txBody>
            <a:bodyPr wrap="square" rtlCol="0">
              <a:sp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b="1" dirty="0">
                  <a:latin typeface="Arial" panose="020B0604020202020204" pitchFamily="34" charset="0"/>
                  <a:cs typeface="Arial" panose="020B0604020202020204" pitchFamily="34" charset="0"/>
                </a:rPr>
                <a:t>Türkiye’nin cari açığının </a:t>
              </a:r>
              <a:r>
                <a:rPr lang="tr-TR" dirty="0">
                  <a:latin typeface="Arial" panose="020B0604020202020204" pitchFamily="34" charset="0"/>
                  <a:cs typeface="Arial" panose="020B0604020202020204" pitchFamily="34" charset="0"/>
                </a:rPr>
                <a:t>kapanmasına katkı</a:t>
              </a:r>
            </a:p>
            <a:p>
              <a:r>
                <a:rPr lang="tr-TR" sz="3600" b="1" dirty="0">
                  <a:solidFill>
                    <a:schemeClr val="accent6"/>
                  </a:solidFill>
                  <a:latin typeface="Arial" panose="020B0604020202020204" pitchFamily="34" charset="0"/>
                  <a:cs typeface="Arial" panose="020B0604020202020204" pitchFamily="34" charset="0"/>
                </a:rPr>
                <a:t>2 Milyar $</a:t>
              </a:r>
            </a:p>
          </p:txBody>
        </p:sp>
        <p:grpSp>
          <p:nvGrpSpPr>
            <p:cNvPr id="182" name="Group 61">
              <a:extLst>
                <a:ext uri="{FF2B5EF4-FFF2-40B4-BE49-F238E27FC236}">
                  <a16:creationId xmlns:a16="http://schemas.microsoft.com/office/drawing/2014/main" id="{9A7B750D-0183-44C4-9328-ABCA51C3E0F0}"/>
                </a:ext>
              </a:extLst>
            </p:cNvPr>
            <p:cNvGrpSpPr/>
            <p:nvPr/>
          </p:nvGrpSpPr>
          <p:grpSpPr>
            <a:xfrm>
              <a:off x="981750" y="2518094"/>
              <a:ext cx="876605" cy="965102"/>
              <a:chOff x="1" y="15363"/>
              <a:chExt cx="1456136" cy="1603137"/>
            </a:xfrm>
            <a:solidFill>
              <a:srgbClr val="FF0000"/>
            </a:solidFill>
          </p:grpSpPr>
          <p:sp>
            <p:nvSpPr>
              <p:cNvPr id="222" name="Freeform 17">
                <a:extLst>
                  <a:ext uri="{FF2B5EF4-FFF2-40B4-BE49-F238E27FC236}">
                    <a16:creationId xmlns:a16="http://schemas.microsoft.com/office/drawing/2014/main" id="{A59B662F-3C55-47E3-BF62-75FC9D342C99}"/>
                  </a:ext>
                </a:extLst>
              </p:cNvPr>
              <p:cNvSpPr/>
              <p:nvPr/>
            </p:nvSpPr>
            <p:spPr>
              <a:xfrm>
                <a:off x="1" y="600829"/>
                <a:ext cx="1456136" cy="1017671"/>
              </a:xfrm>
              <a:custGeom>
                <a:avLst/>
                <a:gdLst/>
                <a:ahLst/>
                <a:cxnLst>
                  <a:cxn ang="0">
                    <a:pos x="wd2" y="hd2"/>
                  </a:cxn>
                  <a:cxn ang="5400000">
                    <a:pos x="wd2" y="hd2"/>
                  </a:cxn>
                  <a:cxn ang="10800000">
                    <a:pos x="wd2" y="hd2"/>
                  </a:cxn>
                  <a:cxn ang="16200000">
                    <a:pos x="wd2" y="hd2"/>
                  </a:cxn>
                </a:cxnLst>
                <a:rect l="0" t="0" r="r" b="b"/>
                <a:pathLst>
                  <a:path w="21600" h="21600" extrusionOk="0">
                    <a:moveTo>
                      <a:pt x="1301" y="13091"/>
                    </a:moveTo>
                    <a:lnTo>
                      <a:pt x="1106" y="13091"/>
                    </a:lnTo>
                    <a:lnTo>
                      <a:pt x="878" y="13184"/>
                    </a:lnTo>
                    <a:lnTo>
                      <a:pt x="683" y="13371"/>
                    </a:lnTo>
                    <a:lnTo>
                      <a:pt x="586" y="13699"/>
                    </a:lnTo>
                    <a:lnTo>
                      <a:pt x="520" y="13979"/>
                    </a:lnTo>
                    <a:lnTo>
                      <a:pt x="520" y="14260"/>
                    </a:lnTo>
                    <a:lnTo>
                      <a:pt x="586" y="14540"/>
                    </a:lnTo>
                    <a:lnTo>
                      <a:pt x="748" y="14868"/>
                    </a:lnTo>
                    <a:lnTo>
                      <a:pt x="943" y="15008"/>
                    </a:lnTo>
                    <a:lnTo>
                      <a:pt x="1139" y="15055"/>
                    </a:lnTo>
                    <a:lnTo>
                      <a:pt x="1399" y="15055"/>
                    </a:lnTo>
                    <a:lnTo>
                      <a:pt x="1594" y="14914"/>
                    </a:lnTo>
                    <a:lnTo>
                      <a:pt x="1757" y="14774"/>
                    </a:lnTo>
                    <a:lnTo>
                      <a:pt x="1952" y="14213"/>
                    </a:lnTo>
                    <a:lnTo>
                      <a:pt x="1919" y="13839"/>
                    </a:lnTo>
                    <a:lnTo>
                      <a:pt x="1854" y="13512"/>
                    </a:lnTo>
                    <a:lnTo>
                      <a:pt x="1692" y="13325"/>
                    </a:lnTo>
                    <a:lnTo>
                      <a:pt x="1496" y="13184"/>
                    </a:lnTo>
                    <a:lnTo>
                      <a:pt x="1301" y="13091"/>
                    </a:lnTo>
                    <a:close/>
                    <a:moveTo>
                      <a:pt x="2765" y="11782"/>
                    </a:moveTo>
                    <a:lnTo>
                      <a:pt x="2895" y="12857"/>
                    </a:lnTo>
                    <a:lnTo>
                      <a:pt x="2928" y="13839"/>
                    </a:lnTo>
                    <a:lnTo>
                      <a:pt x="3025" y="14540"/>
                    </a:lnTo>
                    <a:lnTo>
                      <a:pt x="3188" y="15382"/>
                    </a:lnTo>
                    <a:lnTo>
                      <a:pt x="3351" y="16270"/>
                    </a:lnTo>
                    <a:lnTo>
                      <a:pt x="3546" y="17299"/>
                    </a:lnTo>
                    <a:lnTo>
                      <a:pt x="3806" y="18748"/>
                    </a:lnTo>
                    <a:lnTo>
                      <a:pt x="3708" y="18748"/>
                    </a:lnTo>
                    <a:lnTo>
                      <a:pt x="3383" y="18982"/>
                    </a:lnTo>
                    <a:lnTo>
                      <a:pt x="2895" y="19169"/>
                    </a:lnTo>
                    <a:lnTo>
                      <a:pt x="2212" y="19543"/>
                    </a:lnTo>
                    <a:lnTo>
                      <a:pt x="1334" y="19917"/>
                    </a:lnTo>
                    <a:lnTo>
                      <a:pt x="943" y="18842"/>
                    </a:lnTo>
                    <a:lnTo>
                      <a:pt x="586" y="17579"/>
                    </a:lnTo>
                    <a:lnTo>
                      <a:pt x="390" y="16317"/>
                    </a:lnTo>
                    <a:lnTo>
                      <a:pt x="228" y="15148"/>
                    </a:lnTo>
                    <a:lnTo>
                      <a:pt x="130" y="14026"/>
                    </a:lnTo>
                    <a:lnTo>
                      <a:pt x="0" y="13184"/>
                    </a:lnTo>
                    <a:lnTo>
                      <a:pt x="0" y="12436"/>
                    </a:lnTo>
                    <a:lnTo>
                      <a:pt x="130" y="12343"/>
                    </a:lnTo>
                    <a:lnTo>
                      <a:pt x="488" y="12296"/>
                    </a:lnTo>
                    <a:lnTo>
                      <a:pt x="1041" y="12156"/>
                    </a:lnTo>
                    <a:lnTo>
                      <a:pt x="1822" y="11969"/>
                    </a:lnTo>
                    <a:lnTo>
                      <a:pt x="2765" y="11782"/>
                    </a:lnTo>
                    <a:close/>
                    <a:moveTo>
                      <a:pt x="7677" y="11268"/>
                    </a:moveTo>
                    <a:lnTo>
                      <a:pt x="8523" y="11455"/>
                    </a:lnTo>
                    <a:lnTo>
                      <a:pt x="9336" y="11922"/>
                    </a:lnTo>
                    <a:lnTo>
                      <a:pt x="10149" y="12436"/>
                    </a:lnTo>
                    <a:lnTo>
                      <a:pt x="10605" y="12857"/>
                    </a:lnTo>
                    <a:lnTo>
                      <a:pt x="11125" y="13325"/>
                    </a:lnTo>
                    <a:lnTo>
                      <a:pt x="11581" y="13745"/>
                    </a:lnTo>
                    <a:lnTo>
                      <a:pt x="12134" y="14026"/>
                    </a:lnTo>
                    <a:lnTo>
                      <a:pt x="12752" y="14213"/>
                    </a:lnTo>
                    <a:lnTo>
                      <a:pt x="13435" y="14119"/>
                    </a:lnTo>
                    <a:lnTo>
                      <a:pt x="14378" y="14026"/>
                    </a:lnTo>
                    <a:lnTo>
                      <a:pt x="15224" y="14119"/>
                    </a:lnTo>
                    <a:lnTo>
                      <a:pt x="15940" y="14400"/>
                    </a:lnTo>
                    <a:lnTo>
                      <a:pt x="16395" y="14727"/>
                    </a:lnTo>
                    <a:lnTo>
                      <a:pt x="16330" y="14914"/>
                    </a:lnTo>
                    <a:lnTo>
                      <a:pt x="16298" y="15288"/>
                    </a:lnTo>
                    <a:lnTo>
                      <a:pt x="16070" y="15662"/>
                    </a:lnTo>
                    <a:lnTo>
                      <a:pt x="15680" y="16083"/>
                    </a:lnTo>
                    <a:lnTo>
                      <a:pt x="15224" y="16410"/>
                    </a:lnTo>
                    <a:lnTo>
                      <a:pt x="14541" y="16597"/>
                    </a:lnTo>
                    <a:lnTo>
                      <a:pt x="13728" y="16784"/>
                    </a:lnTo>
                    <a:lnTo>
                      <a:pt x="12654" y="16831"/>
                    </a:lnTo>
                    <a:lnTo>
                      <a:pt x="12101" y="16831"/>
                    </a:lnTo>
                    <a:lnTo>
                      <a:pt x="11646" y="16784"/>
                    </a:lnTo>
                    <a:lnTo>
                      <a:pt x="11223" y="16784"/>
                    </a:lnTo>
                    <a:lnTo>
                      <a:pt x="10963" y="16691"/>
                    </a:lnTo>
                    <a:lnTo>
                      <a:pt x="10670" y="16597"/>
                    </a:lnTo>
                    <a:lnTo>
                      <a:pt x="10540" y="16597"/>
                    </a:lnTo>
                    <a:lnTo>
                      <a:pt x="10507" y="16691"/>
                    </a:lnTo>
                    <a:lnTo>
                      <a:pt x="10442" y="16831"/>
                    </a:lnTo>
                    <a:lnTo>
                      <a:pt x="10442" y="16925"/>
                    </a:lnTo>
                    <a:lnTo>
                      <a:pt x="10507" y="17065"/>
                    </a:lnTo>
                    <a:lnTo>
                      <a:pt x="10540" y="17065"/>
                    </a:lnTo>
                    <a:lnTo>
                      <a:pt x="10898" y="17112"/>
                    </a:lnTo>
                    <a:lnTo>
                      <a:pt x="11223" y="17205"/>
                    </a:lnTo>
                    <a:lnTo>
                      <a:pt x="11646" y="17299"/>
                    </a:lnTo>
                    <a:lnTo>
                      <a:pt x="12654" y="17299"/>
                    </a:lnTo>
                    <a:lnTo>
                      <a:pt x="13728" y="17205"/>
                    </a:lnTo>
                    <a:lnTo>
                      <a:pt x="14606" y="17065"/>
                    </a:lnTo>
                    <a:lnTo>
                      <a:pt x="15322" y="16784"/>
                    </a:lnTo>
                    <a:lnTo>
                      <a:pt x="15810" y="16457"/>
                    </a:lnTo>
                    <a:lnTo>
                      <a:pt x="16298" y="16036"/>
                    </a:lnTo>
                    <a:lnTo>
                      <a:pt x="16590" y="15522"/>
                    </a:lnTo>
                    <a:lnTo>
                      <a:pt x="16688" y="14914"/>
                    </a:lnTo>
                    <a:lnTo>
                      <a:pt x="16688" y="14868"/>
                    </a:lnTo>
                    <a:lnTo>
                      <a:pt x="17664" y="14494"/>
                    </a:lnTo>
                    <a:lnTo>
                      <a:pt x="18640" y="13979"/>
                    </a:lnTo>
                    <a:lnTo>
                      <a:pt x="19551" y="13325"/>
                    </a:lnTo>
                    <a:lnTo>
                      <a:pt x="19973" y="13091"/>
                    </a:lnTo>
                    <a:lnTo>
                      <a:pt x="20364" y="12857"/>
                    </a:lnTo>
                    <a:lnTo>
                      <a:pt x="20787" y="12810"/>
                    </a:lnTo>
                    <a:lnTo>
                      <a:pt x="21145" y="12810"/>
                    </a:lnTo>
                    <a:lnTo>
                      <a:pt x="21437" y="12951"/>
                    </a:lnTo>
                    <a:lnTo>
                      <a:pt x="21600" y="13231"/>
                    </a:lnTo>
                    <a:lnTo>
                      <a:pt x="21600" y="13699"/>
                    </a:lnTo>
                    <a:lnTo>
                      <a:pt x="21405" y="14353"/>
                    </a:lnTo>
                    <a:lnTo>
                      <a:pt x="21307" y="14400"/>
                    </a:lnTo>
                    <a:lnTo>
                      <a:pt x="20982" y="14774"/>
                    </a:lnTo>
                    <a:lnTo>
                      <a:pt x="20592" y="15382"/>
                    </a:lnTo>
                    <a:lnTo>
                      <a:pt x="19973" y="16036"/>
                    </a:lnTo>
                    <a:lnTo>
                      <a:pt x="19258" y="16831"/>
                    </a:lnTo>
                    <a:lnTo>
                      <a:pt x="18477" y="17626"/>
                    </a:lnTo>
                    <a:lnTo>
                      <a:pt x="17631" y="18514"/>
                    </a:lnTo>
                    <a:lnTo>
                      <a:pt x="16753" y="19356"/>
                    </a:lnTo>
                    <a:lnTo>
                      <a:pt x="15810" y="20151"/>
                    </a:lnTo>
                    <a:lnTo>
                      <a:pt x="14899" y="20805"/>
                    </a:lnTo>
                    <a:lnTo>
                      <a:pt x="13988" y="21273"/>
                    </a:lnTo>
                    <a:lnTo>
                      <a:pt x="13175" y="21600"/>
                    </a:lnTo>
                    <a:lnTo>
                      <a:pt x="12459" y="21600"/>
                    </a:lnTo>
                    <a:lnTo>
                      <a:pt x="11646" y="21460"/>
                    </a:lnTo>
                    <a:lnTo>
                      <a:pt x="10963" y="21273"/>
                    </a:lnTo>
                    <a:lnTo>
                      <a:pt x="10410" y="20945"/>
                    </a:lnTo>
                    <a:lnTo>
                      <a:pt x="9889" y="20525"/>
                    </a:lnTo>
                    <a:lnTo>
                      <a:pt x="9369" y="20057"/>
                    </a:lnTo>
                    <a:lnTo>
                      <a:pt x="8816" y="19636"/>
                    </a:lnTo>
                    <a:lnTo>
                      <a:pt x="8100" y="19169"/>
                    </a:lnTo>
                    <a:lnTo>
                      <a:pt x="7222" y="18655"/>
                    </a:lnTo>
                    <a:lnTo>
                      <a:pt x="6148" y="18234"/>
                    </a:lnTo>
                    <a:lnTo>
                      <a:pt x="4782" y="17860"/>
                    </a:lnTo>
                    <a:lnTo>
                      <a:pt x="4717" y="17813"/>
                    </a:lnTo>
                    <a:lnTo>
                      <a:pt x="4457" y="16551"/>
                    </a:lnTo>
                    <a:lnTo>
                      <a:pt x="4327" y="15569"/>
                    </a:lnTo>
                    <a:lnTo>
                      <a:pt x="4164" y="14774"/>
                    </a:lnTo>
                    <a:lnTo>
                      <a:pt x="4066" y="14026"/>
                    </a:lnTo>
                    <a:lnTo>
                      <a:pt x="3969" y="13231"/>
                    </a:lnTo>
                    <a:lnTo>
                      <a:pt x="3904" y="12296"/>
                    </a:lnTo>
                    <a:lnTo>
                      <a:pt x="4099" y="12203"/>
                    </a:lnTo>
                    <a:lnTo>
                      <a:pt x="4554" y="12062"/>
                    </a:lnTo>
                    <a:lnTo>
                      <a:pt x="5172" y="11829"/>
                    </a:lnTo>
                    <a:lnTo>
                      <a:pt x="5790" y="11642"/>
                    </a:lnTo>
                    <a:lnTo>
                      <a:pt x="6473" y="11455"/>
                    </a:lnTo>
                    <a:lnTo>
                      <a:pt x="6929" y="11314"/>
                    </a:lnTo>
                    <a:lnTo>
                      <a:pt x="7677" y="11268"/>
                    </a:lnTo>
                    <a:close/>
                    <a:moveTo>
                      <a:pt x="15061" y="2712"/>
                    </a:moveTo>
                    <a:lnTo>
                      <a:pt x="15224" y="2805"/>
                    </a:lnTo>
                    <a:lnTo>
                      <a:pt x="15354" y="2852"/>
                    </a:lnTo>
                    <a:lnTo>
                      <a:pt x="15419" y="3086"/>
                    </a:lnTo>
                    <a:lnTo>
                      <a:pt x="15452" y="3319"/>
                    </a:lnTo>
                    <a:lnTo>
                      <a:pt x="15452" y="3740"/>
                    </a:lnTo>
                    <a:lnTo>
                      <a:pt x="15712" y="3834"/>
                    </a:lnTo>
                    <a:lnTo>
                      <a:pt x="15940" y="3881"/>
                    </a:lnTo>
                    <a:lnTo>
                      <a:pt x="16070" y="3974"/>
                    </a:lnTo>
                    <a:lnTo>
                      <a:pt x="15875" y="5003"/>
                    </a:lnTo>
                    <a:lnTo>
                      <a:pt x="15777" y="4909"/>
                    </a:lnTo>
                    <a:lnTo>
                      <a:pt x="15582" y="4862"/>
                    </a:lnTo>
                    <a:lnTo>
                      <a:pt x="15354" y="4769"/>
                    </a:lnTo>
                    <a:lnTo>
                      <a:pt x="14899" y="4769"/>
                    </a:lnTo>
                    <a:lnTo>
                      <a:pt x="14736" y="4862"/>
                    </a:lnTo>
                    <a:lnTo>
                      <a:pt x="14541" y="5143"/>
                    </a:lnTo>
                    <a:lnTo>
                      <a:pt x="14541" y="5423"/>
                    </a:lnTo>
                    <a:lnTo>
                      <a:pt x="14639" y="5610"/>
                    </a:lnTo>
                    <a:lnTo>
                      <a:pt x="14801" y="5751"/>
                    </a:lnTo>
                    <a:lnTo>
                      <a:pt x="14996" y="5891"/>
                    </a:lnTo>
                    <a:lnTo>
                      <a:pt x="15257" y="6031"/>
                    </a:lnTo>
                    <a:lnTo>
                      <a:pt x="15810" y="6452"/>
                    </a:lnTo>
                    <a:lnTo>
                      <a:pt x="16135" y="6966"/>
                    </a:lnTo>
                    <a:lnTo>
                      <a:pt x="16233" y="7714"/>
                    </a:lnTo>
                    <a:lnTo>
                      <a:pt x="16167" y="8322"/>
                    </a:lnTo>
                    <a:lnTo>
                      <a:pt x="15940" y="8836"/>
                    </a:lnTo>
                    <a:lnTo>
                      <a:pt x="15452" y="9210"/>
                    </a:lnTo>
                    <a:lnTo>
                      <a:pt x="15452" y="9771"/>
                    </a:lnTo>
                    <a:lnTo>
                      <a:pt x="15419" y="10005"/>
                    </a:lnTo>
                    <a:lnTo>
                      <a:pt x="15354" y="10145"/>
                    </a:lnTo>
                    <a:lnTo>
                      <a:pt x="15224" y="10286"/>
                    </a:lnTo>
                    <a:lnTo>
                      <a:pt x="14899" y="10286"/>
                    </a:lnTo>
                    <a:lnTo>
                      <a:pt x="14736" y="10145"/>
                    </a:lnTo>
                    <a:lnTo>
                      <a:pt x="14639" y="10005"/>
                    </a:lnTo>
                    <a:lnTo>
                      <a:pt x="14639" y="9397"/>
                    </a:lnTo>
                    <a:lnTo>
                      <a:pt x="14020" y="9257"/>
                    </a:lnTo>
                    <a:lnTo>
                      <a:pt x="13630" y="9023"/>
                    </a:lnTo>
                    <a:lnTo>
                      <a:pt x="13793" y="7995"/>
                    </a:lnTo>
                    <a:lnTo>
                      <a:pt x="14248" y="8229"/>
                    </a:lnTo>
                    <a:lnTo>
                      <a:pt x="14736" y="8369"/>
                    </a:lnTo>
                    <a:lnTo>
                      <a:pt x="14964" y="8369"/>
                    </a:lnTo>
                    <a:lnTo>
                      <a:pt x="15159" y="8229"/>
                    </a:lnTo>
                    <a:lnTo>
                      <a:pt x="15257" y="8182"/>
                    </a:lnTo>
                    <a:lnTo>
                      <a:pt x="15322" y="7995"/>
                    </a:lnTo>
                    <a:lnTo>
                      <a:pt x="15354" y="7808"/>
                    </a:lnTo>
                    <a:lnTo>
                      <a:pt x="15322" y="7574"/>
                    </a:lnTo>
                    <a:lnTo>
                      <a:pt x="15257" y="7434"/>
                    </a:lnTo>
                    <a:lnTo>
                      <a:pt x="15159" y="7294"/>
                    </a:lnTo>
                    <a:lnTo>
                      <a:pt x="14704" y="6966"/>
                    </a:lnTo>
                    <a:lnTo>
                      <a:pt x="14281" y="6779"/>
                    </a:lnTo>
                    <a:lnTo>
                      <a:pt x="13923" y="6405"/>
                    </a:lnTo>
                    <a:lnTo>
                      <a:pt x="13728" y="5938"/>
                    </a:lnTo>
                    <a:lnTo>
                      <a:pt x="13663" y="5377"/>
                    </a:lnTo>
                    <a:lnTo>
                      <a:pt x="13793" y="4722"/>
                    </a:lnTo>
                    <a:lnTo>
                      <a:pt x="14151" y="4114"/>
                    </a:lnTo>
                    <a:lnTo>
                      <a:pt x="14639" y="3834"/>
                    </a:lnTo>
                    <a:lnTo>
                      <a:pt x="14639" y="3086"/>
                    </a:lnTo>
                    <a:lnTo>
                      <a:pt x="14736" y="2852"/>
                    </a:lnTo>
                    <a:lnTo>
                      <a:pt x="14899" y="2805"/>
                    </a:lnTo>
                    <a:lnTo>
                      <a:pt x="15061" y="2712"/>
                    </a:lnTo>
                    <a:close/>
                    <a:moveTo>
                      <a:pt x="14964" y="2151"/>
                    </a:moveTo>
                    <a:lnTo>
                      <a:pt x="13988" y="2338"/>
                    </a:lnTo>
                    <a:lnTo>
                      <a:pt x="13110" y="3039"/>
                    </a:lnTo>
                    <a:lnTo>
                      <a:pt x="12459" y="3974"/>
                    </a:lnTo>
                    <a:lnTo>
                      <a:pt x="12036" y="5143"/>
                    </a:lnTo>
                    <a:lnTo>
                      <a:pt x="11873" y="6545"/>
                    </a:lnTo>
                    <a:lnTo>
                      <a:pt x="12036" y="7948"/>
                    </a:lnTo>
                    <a:lnTo>
                      <a:pt x="12459" y="9117"/>
                    </a:lnTo>
                    <a:lnTo>
                      <a:pt x="13110" y="10052"/>
                    </a:lnTo>
                    <a:lnTo>
                      <a:pt x="13988" y="10660"/>
                    </a:lnTo>
                    <a:lnTo>
                      <a:pt x="14964" y="10894"/>
                    </a:lnTo>
                    <a:lnTo>
                      <a:pt x="15875" y="10660"/>
                    </a:lnTo>
                    <a:lnTo>
                      <a:pt x="16753" y="10052"/>
                    </a:lnTo>
                    <a:lnTo>
                      <a:pt x="17404" y="9117"/>
                    </a:lnTo>
                    <a:lnTo>
                      <a:pt x="17827" y="7948"/>
                    </a:lnTo>
                    <a:lnTo>
                      <a:pt x="17989" y="6545"/>
                    </a:lnTo>
                    <a:lnTo>
                      <a:pt x="17827" y="5143"/>
                    </a:lnTo>
                    <a:lnTo>
                      <a:pt x="17404" y="3974"/>
                    </a:lnTo>
                    <a:lnTo>
                      <a:pt x="16753" y="3039"/>
                    </a:lnTo>
                    <a:lnTo>
                      <a:pt x="15875" y="2338"/>
                    </a:lnTo>
                    <a:lnTo>
                      <a:pt x="14964" y="2151"/>
                    </a:lnTo>
                    <a:close/>
                    <a:moveTo>
                      <a:pt x="14964" y="1777"/>
                    </a:moveTo>
                    <a:lnTo>
                      <a:pt x="15810" y="1964"/>
                    </a:lnTo>
                    <a:lnTo>
                      <a:pt x="16590" y="2431"/>
                    </a:lnTo>
                    <a:lnTo>
                      <a:pt x="17273" y="3179"/>
                    </a:lnTo>
                    <a:lnTo>
                      <a:pt x="17761" y="4114"/>
                    </a:lnTo>
                    <a:lnTo>
                      <a:pt x="18119" y="5283"/>
                    </a:lnTo>
                    <a:lnTo>
                      <a:pt x="18217" y="6545"/>
                    </a:lnTo>
                    <a:lnTo>
                      <a:pt x="18119" y="7808"/>
                    </a:lnTo>
                    <a:lnTo>
                      <a:pt x="17761" y="8883"/>
                    </a:lnTo>
                    <a:lnTo>
                      <a:pt x="17273" y="9865"/>
                    </a:lnTo>
                    <a:lnTo>
                      <a:pt x="16590" y="10566"/>
                    </a:lnTo>
                    <a:lnTo>
                      <a:pt x="15810" y="11081"/>
                    </a:lnTo>
                    <a:lnTo>
                      <a:pt x="14964" y="11268"/>
                    </a:lnTo>
                    <a:lnTo>
                      <a:pt x="14020" y="11081"/>
                    </a:lnTo>
                    <a:lnTo>
                      <a:pt x="13272" y="10566"/>
                    </a:lnTo>
                    <a:lnTo>
                      <a:pt x="12589" y="9865"/>
                    </a:lnTo>
                    <a:lnTo>
                      <a:pt x="12101" y="8883"/>
                    </a:lnTo>
                    <a:lnTo>
                      <a:pt x="11743" y="7808"/>
                    </a:lnTo>
                    <a:lnTo>
                      <a:pt x="11646" y="6545"/>
                    </a:lnTo>
                    <a:lnTo>
                      <a:pt x="11743" y="5283"/>
                    </a:lnTo>
                    <a:lnTo>
                      <a:pt x="12101" y="4114"/>
                    </a:lnTo>
                    <a:lnTo>
                      <a:pt x="12589" y="3179"/>
                    </a:lnTo>
                    <a:lnTo>
                      <a:pt x="13272" y="2431"/>
                    </a:lnTo>
                    <a:lnTo>
                      <a:pt x="14020" y="1964"/>
                    </a:lnTo>
                    <a:lnTo>
                      <a:pt x="14964" y="1777"/>
                    </a:lnTo>
                    <a:close/>
                    <a:moveTo>
                      <a:pt x="14964" y="1403"/>
                    </a:moveTo>
                    <a:lnTo>
                      <a:pt x="13988" y="1543"/>
                    </a:lnTo>
                    <a:lnTo>
                      <a:pt x="13110" y="2057"/>
                    </a:lnTo>
                    <a:lnTo>
                      <a:pt x="12394" y="2852"/>
                    </a:lnTo>
                    <a:lnTo>
                      <a:pt x="11841" y="3881"/>
                    </a:lnTo>
                    <a:lnTo>
                      <a:pt x="11483" y="5143"/>
                    </a:lnTo>
                    <a:lnTo>
                      <a:pt x="11320" y="6545"/>
                    </a:lnTo>
                    <a:lnTo>
                      <a:pt x="11483" y="7855"/>
                    </a:lnTo>
                    <a:lnTo>
                      <a:pt x="11841" y="9117"/>
                    </a:lnTo>
                    <a:lnTo>
                      <a:pt x="12394" y="10145"/>
                    </a:lnTo>
                    <a:lnTo>
                      <a:pt x="13110" y="10940"/>
                    </a:lnTo>
                    <a:lnTo>
                      <a:pt x="13988" y="11455"/>
                    </a:lnTo>
                    <a:lnTo>
                      <a:pt x="14964" y="11688"/>
                    </a:lnTo>
                    <a:lnTo>
                      <a:pt x="15875" y="11455"/>
                    </a:lnTo>
                    <a:lnTo>
                      <a:pt x="16753" y="10940"/>
                    </a:lnTo>
                    <a:lnTo>
                      <a:pt x="17469" y="10145"/>
                    </a:lnTo>
                    <a:lnTo>
                      <a:pt x="18022" y="9117"/>
                    </a:lnTo>
                    <a:lnTo>
                      <a:pt x="18380" y="7855"/>
                    </a:lnTo>
                    <a:lnTo>
                      <a:pt x="18542" y="6545"/>
                    </a:lnTo>
                    <a:lnTo>
                      <a:pt x="18380" y="5143"/>
                    </a:lnTo>
                    <a:lnTo>
                      <a:pt x="18022" y="3881"/>
                    </a:lnTo>
                    <a:lnTo>
                      <a:pt x="17469" y="2852"/>
                    </a:lnTo>
                    <a:lnTo>
                      <a:pt x="16753" y="2057"/>
                    </a:lnTo>
                    <a:lnTo>
                      <a:pt x="15875" y="1543"/>
                    </a:lnTo>
                    <a:lnTo>
                      <a:pt x="14964" y="1403"/>
                    </a:lnTo>
                    <a:close/>
                    <a:moveTo>
                      <a:pt x="14964" y="0"/>
                    </a:moveTo>
                    <a:lnTo>
                      <a:pt x="15972" y="234"/>
                    </a:lnTo>
                    <a:lnTo>
                      <a:pt x="16883" y="655"/>
                    </a:lnTo>
                    <a:lnTo>
                      <a:pt x="17761" y="1449"/>
                    </a:lnTo>
                    <a:lnTo>
                      <a:pt x="18445" y="2478"/>
                    </a:lnTo>
                    <a:lnTo>
                      <a:pt x="18998" y="3694"/>
                    </a:lnTo>
                    <a:lnTo>
                      <a:pt x="19355" y="5003"/>
                    </a:lnTo>
                    <a:lnTo>
                      <a:pt x="19453" y="6545"/>
                    </a:lnTo>
                    <a:lnTo>
                      <a:pt x="19355" y="7995"/>
                    </a:lnTo>
                    <a:lnTo>
                      <a:pt x="18998" y="9397"/>
                    </a:lnTo>
                    <a:lnTo>
                      <a:pt x="18445" y="10566"/>
                    </a:lnTo>
                    <a:lnTo>
                      <a:pt x="17761" y="11642"/>
                    </a:lnTo>
                    <a:lnTo>
                      <a:pt x="16883" y="12343"/>
                    </a:lnTo>
                    <a:lnTo>
                      <a:pt x="15972" y="12857"/>
                    </a:lnTo>
                    <a:lnTo>
                      <a:pt x="14964" y="12997"/>
                    </a:lnTo>
                    <a:lnTo>
                      <a:pt x="13890" y="12857"/>
                    </a:lnTo>
                    <a:lnTo>
                      <a:pt x="12947" y="12343"/>
                    </a:lnTo>
                    <a:lnTo>
                      <a:pt x="12101" y="11642"/>
                    </a:lnTo>
                    <a:lnTo>
                      <a:pt x="11418" y="10566"/>
                    </a:lnTo>
                    <a:lnTo>
                      <a:pt x="10865" y="9397"/>
                    </a:lnTo>
                    <a:lnTo>
                      <a:pt x="10540" y="7995"/>
                    </a:lnTo>
                    <a:lnTo>
                      <a:pt x="10410" y="6545"/>
                    </a:lnTo>
                    <a:lnTo>
                      <a:pt x="10540" y="5003"/>
                    </a:lnTo>
                    <a:lnTo>
                      <a:pt x="10865" y="3694"/>
                    </a:lnTo>
                    <a:lnTo>
                      <a:pt x="11418" y="2478"/>
                    </a:lnTo>
                    <a:lnTo>
                      <a:pt x="12101" y="1449"/>
                    </a:lnTo>
                    <a:lnTo>
                      <a:pt x="12947" y="655"/>
                    </a:lnTo>
                    <a:lnTo>
                      <a:pt x="13890" y="234"/>
                    </a:lnTo>
                    <a:lnTo>
                      <a:pt x="14964" y="0"/>
                    </a:lnTo>
                    <a:close/>
                  </a:path>
                </a:pathLst>
              </a:custGeom>
              <a:grpFill/>
              <a:ln w="12700" cap="flat">
                <a:noFill/>
                <a:miter lim="400000"/>
              </a:ln>
              <a:effectLst/>
            </p:spPr>
            <p:txBody>
              <a:bodyPr wrap="square" lIns="45720" tIns="45720" rIns="45720" bIns="45720" numCol="1" anchor="t">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latin typeface="Calibri"/>
                    <a:ea typeface="Calibri"/>
                    <a:cs typeface="Calibri"/>
                    <a:sym typeface="Calibri"/>
                  </a:defRPr>
                </a:pPr>
                <a:endParaRPr sz="3600" dirty="0"/>
              </a:p>
            </p:txBody>
          </p:sp>
          <p:sp>
            <p:nvSpPr>
              <p:cNvPr id="223" name="Donut 58">
                <a:extLst>
                  <a:ext uri="{FF2B5EF4-FFF2-40B4-BE49-F238E27FC236}">
                    <a16:creationId xmlns:a16="http://schemas.microsoft.com/office/drawing/2014/main" id="{6C438BD3-BE27-4EA5-9045-DBCEB96694E0}"/>
                  </a:ext>
                </a:extLst>
              </p:cNvPr>
              <p:cNvSpPr/>
              <p:nvPr/>
            </p:nvSpPr>
            <p:spPr>
              <a:xfrm>
                <a:off x="161119" y="435031"/>
                <a:ext cx="464665" cy="46673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32" y="10800"/>
                    </a:moveTo>
                    <a:cubicBezTo>
                      <a:pt x="632" y="16417"/>
                      <a:pt x="5184" y="20971"/>
                      <a:pt x="10800" y="20971"/>
                    </a:cubicBezTo>
                    <a:cubicBezTo>
                      <a:pt x="16416" y="20971"/>
                      <a:pt x="20968" y="16417"/>
                      <a:pt x="20968" y="10800"/>
                    </a:cubicBezTo>
                    <a:cubicBezTo>
                      <a:pt x="20968" y="5183"/>
                      <a:pt x="16416" y="629"/>
                      <a:pt x="10800" y="629"/>
                    </a:cubicBezTo>
                    <a:cubicBezTo>
                      <a:pt x="5184" y="629"/>
                      <a:pt x="632" y="5183"/>
                      <a:pt x="632" y="1080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latin typeface="Calibri"/>
                    <a:ea typeface="Calibri"/>
                    <a:cs typeface="Calibri"/>
                    <a:sym typeface="Calibri"/>
                  </a:defRPr>
                </a:pPr>
                <a:endParaRPr sz="3600"/>
              </a:p>
            </p:txBody>
          </p:sp>
          <p:sp>
            <p:nvSpPr>
              <p:cNvPr id="224" name="Freeform 59">
                <a:extLst>
                  <a:ext uri="{FF2B5EF4-FFF2-40B4-BE49-F238E27FC236}">
                    <a16:creationId xmlns:a16="http://schemas.microsoft.com/office/drawing/2014/main" id="{30D29204-05B8-4C67-94C3-DB8C32405DFD}"/>
                  </a:ext>
                </a:extLst>
              </p:cNvPr>
              <p:cNvSpPr/>
              <p:nvPr/>
            </p:nvSpPr>
            <p:spPr>
              <a:xfrm>
                <a:off x="307022" y="547524"/>
                <a:ext cx="172857" cy="241751"/>
              </a:xfrm>
              <a:custGeom>
                <a:avLst/>
                <a:gdLst/>
                <a:ahLst/>
                <a:cxnLst>
                  <a:cxn ang="0">
                    <a:pos x="wd2" y="hd2"/>
                  </a:cxn>
                  <a:cxn ang="5400000">
                    <a:pos x="wd2" y="hd2"/>
                  </a:cxn>
                  <a:cxn ang="10800000">
                    <a:pos x="wd2" y="hd2"/>
                  </a:cxn>
                  <a:cxn ang="16200000">
                    <a:pos x="wd2" y="hd2"/>
                  </a:cxn>
                </a:cxnLst>
                <a:rect l="0" t="0" r="r" b="b"/>
                <a:pathLst>
                  <a:path w="21545" h="20364" extrusionOk="0">
                    <a:moveTo>
                      <a:pt x="16112" y="5"/>
                    </a:moveTo>
                    <a:cubicBezTo>
                      <a:pt x="16521" y="-3"/>
                      <a:pt x="16938" y="-1"/>
                      <a:pt x="17361" y="12"/>
                    </a:cubicBezTo>
                    <a:cubicBezTo>
                      <a:pt x="18403" y="45"/>
                      <a:pt x="19486" y="143"/>
                      <a:pt x="20609" y="315"/>
                    </a:cubicBezTo>
                    <a:cubicBezTo>
                      <a:pt x="21266" y="415"/>
                      <a:pt x="21197" y="688"/>
                      <a:pt x="21086" y="1049"/>
                    </a:cubicBezTo>
                    <a:lnTo>
                      <a:pt x="20317" y="3049"/>
                    </a:lnTo>
                    <a:cubicBezTo>
                      <a:pt x="20225" y="3315"/>
                      <a:pt x="20004" y="3465"/>
                      <a:pt x="19292" y="3513"/>
                    </a:cubicBezTo>
                    <a:cubicBezTo>
                      <a:pt x="14052" y="2602"/>
                      <a:pt x="10444" y="4158"/>
                      <a:pt x="8665" y="6502"/>
                    </a:cubicBezTo>
                    <a:lnTo>
                      <a:pt x="8497" y="6754"/>
                    </a:lnTo>
                    <a:lnTo>
                      <a:pt x="17889" y="6754"/>
                    </a:lnTo>
                    <a:cubicBezTo>
                      <a:pt x="18633" y="6754"/>
                      <a:pt x="19063" y="6712"/>
                      <a:pt x="19084" y="7063"/>
                    </a:cubicBezTo>
                    <a:cubicBezTo>
                      <a:pt x="19084" y="7630"/>
                      <a:pt x="18750" y="8419"/>
                      <a:pt x="18579" y="8908"/>
                    </a:cubicBezTo>
                    <a:cubicBezTo>
                      <a:pt x="18480" y="9124"/>
                      <a:pt x="18363" y="9304"/>
                      <a:pt x="17889" y="9304"/>
                    </a:cubicBezTo>
                    <a:lnTo>
                      <a:pt x="7460" y="9304"/>
                    </a:lnTo>
                    <a:lnTo>
                      <a:pt x="7394" y="10029"/>
                    </a:lnTo>
                    <a:cubicBezTo>
                      <a:pt x="7388" y="10275"/>
                      <a:pt x="7397" y="10522"/>
                      <a:pt x="7422" y="10768"/>
                    </a:cubicBezTo>
                    <a:lnTo>
                      <a:pt x="7444" y="10896"/>
                    </a:lnTo>
                    <a:lnTo>
                      <a:pt x="16810" y="10896"/>
                    </a:lnTo>
                    <a:cubicBezTo>
                      <a:pt x="17510" y="10896"/>
                      <a:pt x="17913" y="10854"/>
                      <a:pt x="17933" y="11205"/>
                    </a:cubicBezTo>
                    <a:cubicBezTo>
                      <a:pt x="17933" y="11772"/>
                      <a:pt x="17619" y="12561"/>
                      <a:pt x="17459" y="13051"/>
                    </a:cubicBezTo>
                    <a:cubicBezTo>
                      <a:pt x="17365" y="13266"/>
                      <a:pt x="17255" y="13447"/>
                      <a:pt x="16810" y="13447"/>
                    </a:cubicBezTo>
                    <a:lnTo>
                      <a:pt x="8418" y="13447"/>
                    </a:lnTo>
                    <a:lnTo>
                      <a:pt x="8504" y="13585"/>
                    </a:lnTo>
                    <a:cubicBezTo>
                      <a:pt x="10219" y="15973"/>
                      <a:pt x="13946" y="17620"/>
                      <a:pt x="19883" y="16849"/>
                    </a:cubicBezTo>
                    <a:cubicBezTo>
                      <a:pt x="20409" y="16758"/>
                      <a:pt x="20737" y="16725"/>
                      <a:pt x="20929" y="17127"/>
                    </a:cubicBezTo>
                    <a:cubicBezTo>
                      <a:pt x="21094" y="17557"/>
                      <a:pt x="21404" y="18831"/>
                      <a:pt x="21527" y="19349"/>
                    </a:cubicBezTo>
                    <a:cubicBezTo>
                      <a:pt x="21600" y="19747"/>
                      <a:pt x="21460" y="19836"/>
                      <a:pt x="20898" y="19979"/>
                    </a:cubicBezTo>
                    <a:cubicBezTo>
                      <a:pt x="10720" y="21597"/>
                      <a:pt x="4889" y="17863"/>
                      <a:pt x="2886" y="13472"/>
                    </a:cubicBezTo>
                    <a:lnTo>
                      <a:pt x="2876" y="13447"/>
                    </a:lnTo>
                    <a:lnTo>
                      <a:pt x="589" y="13447"/>
                    </a:lnTo>
                    <a:cubicBezTo>
                      <a:pt x="263" y="13447"/>
                      <a:pt x="0" y="13256"/>
                      <a:pt x="0" y="13022"/>
                    </a:cubicBezTo>
                    <a:lnTo>
                      <a:pt x="0" y="11321"/>
                    </a:lnTo>
                    <a:cubicBezTo>
                      <a:pt x="0" y="11086"/>
                      <a:pt x="263" y="10896"/>
                      <a:pt x="589" y="10896"/>
                    </a:cubicBezTo>
                    <a:lnTo>
                      <a:pt x="2168" y="10896"/>
                    </a:lnTo>
                    <a:lnTo>
                      <a:pt x="2105" y="10385"/>
                    </a:lnTo>
                    <a:lnTo>
                      <a:pt x="2127" y="9304"/>
                    </a:lnTo>
                    <a:lnTo>
                      <a:pt x="626" y="9304"/>
                    </a:lnTo>
                    <a:cubicBezTo>
                      <a:pt x="280" y="9304"/>
                      <a:pt x="0" y="9114"/>
                      <a:pt x="0" y="8879"/>
                    </a:cubicBezTo>
                    <a:lnTo>
                      <a:pt x="0" y="7179"/>
                    </a:lnTo>
                    <a:cubicBezTo>
                      <a:pt x="0" y="6944"/>
                      <a:pt x="280" y="6754"/>
                      <a:pt x="626" y="6754"/>
                    </a:cubicBezTo>
                    <a:lnTo>
                      <a:pt x="2799" y="6754"/>
                    </a:lnTo>
                    <a:lnTo>
                      <a:pt x="3258" y="5967"/>
                    </a:lnTo>
                    <a:cubicBezTo>
                      <a:pt x="5445" y="2617"/>
                      <a:pt x="9975" y="130"/>
                      <a:pt x="16112" y="5"/>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25" name="Donut 55">
                <a:extLst>
                  <a:ext uri="{FF2B5EF4-FFF2-40B4-BE49-F238E27FC236}">
                    <a16:creationId xmlns:a16="http://schemas.microsoft.com/office/drawing/2014/main" id="{E60774A2-357F-4C82-9B6C-541060E0D6C0}"/>
                  </a:ext>
                </a:extLst>
              </p:cNvPr>
              <p:cNvSpPr/>
              <p:nvPr/>
            </p:nvSpPr>
            <p:spPr>
              <a:xfrm>
                <a:off x="322101" y="15363"/>
                <a:ext cx="383650" cy="3853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32" y="10800"/>
                    </a:moveTo>
                    <a:cubicBezTo>
                      <a:pt x="632" y="16417"/>
                      <a:pt x="5184" y="20971"/>
                      <a:pt x="10800" y="20971"/>
                    </a:cubicBezTo>
                    <a:cubicBezTo>
                      <a:pt x="16416" y="20971"/>
                      <a:pt x="20968" y="16417"/>
                      <a:pt x="20968" y="10800"/>
                    </a:cubicBezTo>
                    <a:cubicBezTo>
                      <a:pt x="20968" y="5183"/>
                      <a:pt x="16416" y="629"/>
                      <a:pt x="10800" y="629"/>
                    </a:cubicBezTo>
                    <a:cubicBezTo>
                      <a:pt x="5184" y="629"/>
                      <a:pt x="632" y="5183"/>
                      <a:pt x="632" y="1080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latin typeface="Calibri"/>
                    <a:ea typeface="Calibri"/>
                    <a:cs typeface="Calibri"/>
                    <a:sym typeface="Calibri"/>
                  </a:defRPr>
                </a:pPr>
                <a:endParaRPr sz="3600"/>
              </a:p>
            </p:txBody>
          </p:sp>
          <p:sp>
            <p:nvSpPr>
              <p:cNvPr id="226" name="Freeform 56">
                <a:extLst>
                  <a:ext uri="{FF2B5EF4-FFF2-40B4-BE49-F238E27FC236}">
                    <a16:creationId xmlns:a16="http://schemas.microsoft.com/office/drawing/2014/main" id="{5D51159F-A0C4-4480-A762-73B6DD28B4FB}"/>
                  </a:ext>
                </a:extLst>
              </p:cNvPr>
              <p:cNvSpPr/>
              <p:nvPr/>
            </p:nvSpPr>
            <p:spPr>
              <a:xfrm rot="19811422">
                <a:off x="447066" y="131494"/>
                <a:ext cx="133716" cy="153098"/>
              </a:xfrm>
              <a:custGeom>
                <a:avLst/>
                <a:gdLst/>
                <a:ahLst/>
                <a:cxnLst>
                  <a:cxn ang="0">
                    <a:pos x="wd2" y="hd2"/>
                  </a:cxn>
                  <a:cxn ang="5400000">
                    <a:pos x="wd2" y="hd2"/>
                  </a:cxn>
                  <a:cxn ang="10800000">
                    <a:pos x="wd2" y="hd2"/>
                  </a:cxn>
                  <a:cxn ang="16200000">
                    <a:pos x="wd2" y="hd2"/>
                  </a:cxn>
                </a:cxnLst>
                <a:rect l="0" t="0" r="r" b="b"/>
                <a:pathLst>
                  <a:path w="21330" h="21339" extrusionOk="0">
                    <a:moveTo>
                      <a:pt x="10206" y="1428"/>
                    </a:moveTo>
                    <a:cubicBezTo>
                      <a:pt x="10394" y="1522"/>
                      <a:pt x="10448" y="1621"/>
                      <a:pt x="10454" y="1996"/>
                    </a:cubicBezTo>
                    <a:lnTo>
                      <a:pt x="9853" y="10662"/>
                    </a:lnTo>
                    <a:lnTo>
                      <a:pt x="17667" y="5669"/>
                    </a:lnTo>
                    <a:cubicBezTo>
                      <a:pt x="18038" y="5483"/>
                      <a:pt x="18163" y="5475"/>
                      <a:pt x="18351" y="5569"/>
                    </a:cubicBezTo>
                    <a:lnTo>
                      <a:pt x="20971" y="6893"/>
                    </a:lnTo>
                    <a:cubicBezTo>
                      <a:pt x="21541" y="7158"/>
                      <a:pt x="21324" y="7526"/>
                      <a:pt x="21057" y="7663"/>
                    </a:cubicBezTo>
                    <a:lnTo>
                      <a:pt x="11848" y="12606"/>
                    </a:lnTo>
                    <a:lnTo>
                      <a:pt x="14836" y="14109"/>
                    </a:lnTo>
                    <a:cubicBezTo>
                      <a:pt x="15036" y="14209"/>
                      <a:pt x="15105" y="14432"/>
                      <a:pt x="14991" y="14607"/>
                    </a:cubicBezTo>
                    <a:lnTo>
                      <a:pt x="14163" y="15876"/>
                    </a:lnTo>
                    <a:cubicBezTo>
                      <a:pt x="14048" y="16051"/>
                      <a:pt x="13794" y="16111"/>
                      <a:pt x="13594" y="16011"/>
                    </a:cubicBezTo>
                    <a:lnTo>
                      <a:pt x="9572" y="13989"/>
                    </a:lnTo>
                    <a:lnTo>
                      <a:pt x="8745" y="15256"/>
                    </a:lnTo>
                    <a:lnTo>
                      <a:pt x="12767" y="17279"/>
                    </a:lnTo>
                    <a:cubicBezTo>
                      <a:pt x="12967" y="17379"/>
                      <a:pt x="13036" y="17602"/>
                      <a:pt x="12921" y="17777"/>
                    </a:cubicBezTo>
                    <a:lnTo>
                      <a:pt x="12094" y="19046"/>
                    </a:lnTo>
                    <a:cubicBezTo>
                      <a:pt x="11979" y="19221"/>
                      <a:pt x="11725" y="19281"/>
                      <a:pt x="11525" y="19181"/>
                    </a:cubicBezTo>
                    <a:lnTo>
                      <a:pt x="7503" y="17158"/>
                    </a:lnTo>
                    <a:lnTo>
                      <a:pt x="4953" y="21065"/>
                    </a:lnTo>
                    <a:cubicBezTo>
                      <a:pt x="4783" y="21326"/>
                      <a:pt x="4404" y="21416"/>
                      <a:pt x="4107" y="21267"/>
                    </a:cubicBezTo>
                    <a:lnTo>
                      <a:pt x="1956" y="20185"/>
                    </a:lnTo>
                    <a:cubicBezTo>
                      <a:pt x="1659" y="20035"/>
                      <a:pt x="1556" y="19703"/>
                      <a:pt x="1726" y="19442"/>
                    </a:cubicBezTo>
                    <a:lnTo>
                      <a:pt x="4276" y="15536"/>
                    </a:lnTo>
                    <a:lnTo>
                      <a:pt x="210" y="13491"/>
                    </a:lnTo>
                    <a:cubicBezTo>
                      <a:pt x="10" y="13391"/>
                      <a:pt x="-59" y="13167"/>
                      <a:pt x="55" y="12992"/>
                    </a:cubicBezTo>
                    <a:lnTo>
                      <a:pt x="883" y="11724"/>
                    </a:lnTo>
                    <a:cubicBezTo>
                      <a:pt x="998" y="11549"/>
                      <a:pt x="1252" y="11488"/>
                      <a:pt x="1451" y="11588"/>
                    </a:cubicBezTo>
                    <a:lnTo>
                      <a:pt x="5518" y="13633"/>
                    </a:lnTo>
                    <a:lnTo>
                      <a:pt x="6345" y="12366"/>
                    </a:lnTo>
                    <a:lnTo>
                      <a:pt x="2279" y="10321"/>
                    </a:lnTo>
                    <a:cubicBezTo>
                      <a:pt x="2079" y="10221"/>
                      <a:pt x="2010" y="9997"/>
                      <a:pt x="2124" y="9822"/>
                    </a:cubicBezTo>
                    <a:lnTo>
                      <a:pt x="2952" y="8554"/>
                    </a:lnTo>
                    <a:cubicBezTo>
                      <a:pt x="3067" y="8379"/>
                      <a:pt x="3321" y="8318"/>
                      <a:pt x="3521" y="8419"/>
                    </a:cubicBezTo>
                    <a:lnTo>
                      <a:pt x="6577" y="9956"/>
                    </a:lnTo>
                    <a:lnTo>
                      <a:pt x="6780" y="438"/>
                    </a:lnTo>
                    <a:cubicBezTo>
                      <a:pt x="6778" y="166"/>
                      <a:pt x="7030" y="-184"/>
                      <a:pt x="7580" y="113"/>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dirty="0"/>
              </a:p>
            </p:txBody>
          </p:sp>
          <p:sp>
            <p:nvSpPr>
              <p:cNvPr id="227" name="Donut 53">
                <a:extLst>
                  <a:ext uri="{FF2B5EF4-FFF2-40B4-BE49-F238E27FC236}">
                    <a16:creationId xmlns:a16="http://schemas.microsoft.com/office/drawing/2014/main" id="{A0729DBD-311A-49E5-9519-67A9B965A3D5}"/>
                  </a:ext>
                </a:extLst>
              </p:cNvPr>
              <p:cNvSpPr/>
              <p:nvPr/>
            </p:nvSpPr>
            <p:spPr>
              <a:xfrm>
                <a:off x="760627" y="80750"/>
                <a:ext cx="447492" cy="44948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32" y="10800"/>
                    </a:moveTo>
                    <a:cubicBezTo>
                      <a:pt x="632" y="16417"/>
                      <a:pt x="5184" y="20971"/>
                      <a:pt x="10800" y="20971"/>
                    </a:cubicBezTo>
                    <a:cubicBezTo>
                      <a:pt x="16416" y="20971"/>
                      <a:pt x="20968" y="16417"/>
                      <a:pt x="20968" y="10800"/>
                    </a:cubicBezTo>
                    <a:cubicBezTo>
                      <a:pt x="20968" y="5183"/>
                      <a:pt x="16416" y="629"/>
                      <a:pt x="10800" y="629"/>
                    </a:cubicBezTo>
                    <a:cubicBezTo>
                      <a:pt x="5184" y="629"/>
                      <a:pt x="632" y="5183"/>
                      <a:pt x="632" y="1080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latin typeface="Calibri"/>
                    <a:ea typeface="Calibri"/>
                    <a:cs typeface="Calibri"/>
                    <a:sym typeface="Calibri"/>
                  </a:defRPr>
                </a:pPr>
                <a:endParaRPr sz="3600"/>
              </a:p>
            </p:txBody>
          </p:sp>
          <p:sp>
            <p:nvSpPr>
              <p:cNvPr id="228" name="Freeform 51">
                <a:extLst>
                  <a:ext uri="{FF2B5EF4-FFF2-40B4-BE49-F238E27FC236}">
                    <a16:creationId xmlns:a16="http://schemas.microsoft.com/office/drawing/2014/main" id="{12A5425F-1662-4AF5-A496-5B1A07E80A1F}"/>
                  </a:ext>
                </a:extLst>
              </p:cNvPr>
              <p:cNvSpPr/>
              <p:nvPr/>
            </p:nvSpPr>
            <p:spPr>
              <a:xfrm>
                <a:off x="918937" y="170297"/>
                <a:ext cx="130872" cy="270394"/>
              </a:xfrm>
              <a:custGeom>
                <a:avLst/>
                <a:gdLst/>
                <a:ahLst/>
                <a:cxnLst>
                  <a:cxn ang="0">
                    <a:pos x="wd2" y="hd2"/>
                  </a:cxn>
                  <a:cxn ang="5400000">
                    <a:pos x="wd2" y="hd2"/>
                  </a:cxn>
                  <a:cxn ang="10800000">
                    <a:pos x="wd2" y="hd2"/>
                  </a:cxn>
                  <a:cxn ang="16200000">
                    <a:pos x="wd2" y="hd2"/>
                  </a:cxn>
                </a:cxnLst>
                <a:rect l="0" t="0" r="r" b="b"/>
                <a:pathLst>
                  <a:path w="21529" h="21600" extrusionOk="0">
                    <a:moveTo>
                      <a:pt x="13366" y="21453"/>
                    </a:moveTo>
                    <a:lnTo>
                      <a:pt x="13366" y="21594"/>
                    </a:lnTo>
                    <a:lnTo>
                      <a:pt x="13253" y="21600"/>
                    </a:lnTo>
                    <a:lnTo>
                      <a:pt x="13253" y="21483"/>
                    </a:lnTo>
                    <a:close/>
                    <a:moveTo>
                      <a:pt x="9771" y="0"/>
                    </a:moveTo>
                    <a:lnTo>
                      <a:pt x="12077" y="0"/>
                    </a:lnTo>
                    <a:cubicBezTo>
                      <a:pt x="17105" y="0"/>
                      <a:pt x="21182" y="1988"/>
                      <a:pt x="21182" y="4441"/>
                    </a:cubicBezTo>
                    <a:lnTo>
                      <a:pt x="21182" y="4848"/>
                    </a:lnTo>
                    <a:lnTo>
                      <a:pt x="15519" y="4848"/>
                    </a:lnTo>
                    <a:lnTo>
                      <a:pt x="15519" y="4195"/>
                    </a:lnTo>
                    <a:cubicBezTo>
                      <a:pt x="15519" y="3152"/>
                      <a:pt x="13785" y="2307"/>
                      <a:pt x="11648" y="2307"/>
                    </a:cubicBezTo>
                    <a:lnTo>
                      <a:pt x="10668" y="2307"/>
                    </a:lnTo>
                    <a:cubicBezTo>
                      <a:pt x="8530" y="2307"/>
                      <a:pt x="6244" y="3173"/>
                      <a:pt x="6627" y="4423"/>
                    </a:cubicBezTo>
                    <a:cubicBezTo>
                      <a:pt x="6782" y="5056"/>
                      <a:pt x="7671" y="5877"/>
                      <a:pt x="8485" y="6788"/>
                    </a:cubicBezTo>
                    <a:lnTo>
                      <a:pt x="8780" y="7141"/>
                    </a:lnTo>
                    <a:lnTo>
                      <a:pt x="14480" y="7141"/>
                    </a:lnTo>
                    <a:cubicBezTo>
                      <a:pt x="14741" y="7141"/>
                      <a:pt x="14952" y="7244"/>
                      <a:pt x="14952" y="7371"/>
                    </a:cubicBezTo>
                    <a:lnTo>
                      <a:pt x="14952" y="8292"/>
                    </a:lnTo>
                    <a:cubicBezTo>
                      <a:pt x="14952" y="8419"/>
                      <a:pt x="14741" y="8522"/>
                      <a:pt x="14480" y="8522"/>
                    </a:cubicBezTo>
                    <a:lnTo>
                      <a:pt x="9677" y="8522"/>
                    </a:lnTo>
                    <a:lnTo>
                      <a:pt x="9851" y="8950"/>
                    </a:lnTo>
                    <a:cubicBezTo>
                      <a:pt x="9913" y="9198"/>
                      <a:pt x="9933" y="9447"/>
                      <a:pt x="9897" y="9696"/>
                    </a:cubicBezTo>
                    <a:cubicBezTo>
                      <a:pt x="9812" y="10667"/>
                      <a:pt x="8796" y="11357"/>
                      <a:pt x="7385" y="12030"/>
                    </a:cubicBezTo>
                    <a:lnTo>
                      <a:pt x="6102" y="12744"/>
                    </a:lnTo>
                    <a:cubicBezTo>
                      <a:pt x="8825" y="12442"/>
                      <a:pt x="10813" y="12029"/>
                      <a:pt x="13763" y="12666"/>
                    </a:cubicBezTo>
                    <a:cubicBezTo>
                      <a:pt x="16319" y="13108"/>
                      <a:pt x="17289" y="12832"/>
                      <a:pt x="19370" y="12334"/>
                    </a:cubicBezTo>
                    <a:cubicBezTo>
                      <a:pt x="19915" y="12186"/>
                      <a:pt x="20064" y="12215"/>
                      <a:pt x="20234" y="12348"/>
                    </a:cubicBezTo>
                    <a:lnTo>
                      <a:pt x="21473" y="13992"/>
                    </a:lnTo>
                    <a:cubicBezTo>
                      <a:pt x="21600" y="14144"/>
                      <a:pt x="21536" y="14247"/>
                      <a:pt x="21041" y="14399"/>
                    </a:cubicBezTo>
                    <a:cubicBezTo>
                      <a:pt x="17083" y="15598"/>
                      <a:pt x="14188" y="15387"/>
                      <a:pt x="11639" y="15007"/>
                    </a:cubicBezTo>
                    <a:cubicBezTo>
                      <a:pt x="8283" y="14279"/>
                      <a:pt x="6329" y="14386"/>
                      <a:pt x="4375" y="14717"/>
                    </a:cubicBezTo>
                    <a:cubicBezTo>
                      <a:pt x="3101" y="14986"/>
                      <a:pt x="2804" y="15259"/>
                      <a:pt x="2209" y="14883"/>
                    </a:cubicBezTo>
                    <a:lnTo>
                      <a:pt x="467" y="13370"/>
                    </a:lnTo>
                    <a:cubicBezTo>
                      <a:pt x="234" y="13171"/>
                      <a:pt x="822" y="13011"/>
                      <a:pt x="1150" y="12921"/>
                    </a:cubicBezTo>
                    <a:cubicBezTo>
                      <a:pt x="4160" y="11674"/>
                      <a:pt x="5046" y="11089"/>
                      <a:pt x="4743" y="9821"/>
                    </a:cubicBezTo>
                    <a:cubicBezTo>
                      <a:pt x="4765" y="9576"/>
                      <a:pt x="4512" y="9196"/>
                      <a:pt x="4123" y="8741"/>
                    </a:cubicBezTo>
                    <a:lnTo>
                      <a:pt x="3923" y="8522"/>
                    </a:lnTo>
                    <a:lnTo>
                      <a:pt x="472" y="8522"/>
                    </a:lnTo>
                    <a:cubicBezTo>
                      <a:pt x="211" y="8522"/>
                      <a:pt x="0" y="8419"/>
                      <a:pt x="0" y="8292"/>
                    </a:cubicBezTo>
                    <a:lnTo>
                      <a:pt x="0" y="7371"/>
                    </a:lnTo>
                    <a:cubicBezTo>
                      <a:pt x="0" y="7244"/>
                      <a:pt x="211" y="7141"/>
                      <a:pt x="472" y="7141"/>
                    </a:cubicBezTo>
                    <a:lnTo>
                      <a:pt x="2612" y="7141"/>
                    </a:lnTo>
                    <a:lnTo>
                      <a:pt x="1912" y="6403"/>
                    </a:lnTo>
                    <a:cubicBezTo>
                      <a:pt x="1175" y="5596"/>
                      <a:pt x="591" y="4831"/>
                      <a:pt x="623" y="4317"/>
                    </a:cubicBezTo>
                    <a:cubicBezTo>
                      <a:pt x="623" y="1864"/>
                      <a:pt x="4742" y="0"/>
                      <a:pt x="9771"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grpSp>
        <p:grpSp>
          <p:nvGrpSpPr>
            <p:cNvPr id="183" name="Group">
              <a:extLst>
                <a:ext uri="{FF2B5EF4-FFF2-40B4-BE49-F238E27FC236}">
                  <a16:creationId xmlns:a16="http://schemas.microsoft.com/office/drawing/2014/main" id="{0772A3E5-30C8-4BCA-8010-88DFF0EDCCA6}"/>
                </a:ext>
              </a:extLst>
            </p:cNvPr>
            <p:cNvGrpSpPr/>
            <p:nvPr/>
          </p:nvGrpSpPr>
          <p:grpSpPr>
            <a:xfrm>
              <a:off x="954389" y="4666674"/>
              <a:ext cx="903966" cy="651985"/>
              <a:chOff x="-1" y="0"/>
              <a:chExt cx="1588021" cy="1087232"/>
            </a:xfrm>
            <a:solidFill>
              <a:srgbClr val="FF0000"/>
            </a:solidFill>
          </p:grpSpPr>
          <p:sp>
            <p:nvSpPr>
              <p:cNvPr id="210" name="Freeform 66">
                <a:extLst>
                  <a:ext uri="{FF2B5EF4-FFF2-40B4-BE49-F238E27FC236}">
                    <a16:creationId xmlns:a16="http://schemas.microsoft.com/office/drawing/2014/main" id="{13A5403A-D778-422E-84DB-463A54C7B1BB}"/>
                  </a:ext>
                </a:extLst>
              </p:cNvPr>
              <p:cNvSpPr/>
              <p:nvPr/>
            </p:nvSpPr>
            <p:spPr>
              <a:xfrm rot="5400000">
                <a:off x="250394" y="-250395"/>
                <a:ext cx="1087232" cy="1588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0855"/>
                    </a:lnTo>
                    <a:lnTo>
                      <a:pt x="19998" y="20855"/>
                    </a:lnTo>
                    <a:lnTo>
                      <a:pt x="15545" y="17373"/>
                    </a:lnTo>
                    <a:lnTo>
                      <a:pt x="17228" y="15600"/>
                    </a:lnTo>
                    <a:lnTo>
                      <a:pt x="10209" y="13082"/>
                    </a:lnTo>
                    <a:lnTo>
                      <a:pt x="14690" y="11042"/>
                    </a:lnTo>
                    <a:lnTo>
                      <a:pt x="10054" y="9181"/>
                    </a:lnTo>
                    <a:lnTo>
                      <a:pt x="12489" y="7638"/>
                    </a:lnTo>
                    <a:lnTo>
                      <a:pt x="5496" y="5102"/>
                    </a:lnTo>
                    <a:lnTo>
                      <a:pt x="6584" y="3879"/>
                    </a:lnTo>
                    <a:lnTo>
                      <a:pt x="4826" y="3066"/>
                    </a:lnTo>
                    <a:lnTo>
                      <a:pt x="4295" y="3580"/>
                    </a:lnTo>
                    <a:lnTo>
                      <a:pt x="2826" y="1686"/>
                    </a:lnTo>
                    <a:lnTo>
                      <a:pt x="5925" y="2002"/>
                    </a:lnTo>
                    <a:lnTo>
                      <a:pt x="5419" y="2492"/>
                    </a:lnTo>
                    <a:lnTo>
                      <a:pt x="8060" y="3702"/>
                    </a:lnTo>
                    <a:lnTo>
                      <a:pt x="7127" y="4836"/>
                    </a:lnTo>
                    <a:lnTo>
                      <a:pt x="14483" y="7585"/>
                    </a:lnTo>
                    <a:lnTo>
                      <a:pt x="11919" y="9057"/>
                    </a:lnTo>
                    <a:lnTo>
                      <a:pt x="16710" y="10972"/>
                    </a:lnTo>
                    <a:lnTo>
                      <a:pt x="12307" y="13028"/>
                    </a:lnTo>
                    <a:lnTo>
                      <a:pt x="18886" y="15298"/>
                    </a:lnTo>
                    <a:lnTo>
                      <a:pt x="16814" y="17284"/>
                    </a:lnTo>
                    <a:lnTo>
                      <a:pt x="20508" y="20115"/>
                    </a:lnTo>
                    <a:lnTo>
                      <a:pt x="20508" y="0"/>
                    </a:lnTo>
                    <a:lnTo>
                      <a:pt x="21596" y="0"/>
                    </a:lnTo>
                    <a:lnTo>
                      <a:pt x="21596" y="20855"/>
                    </a:lnTo>
                    <a:lnTo>
                      <a:pt x="21600" y="20855"/>
                    </a:lnTo>
                    <a:lnTo>
                      <a:pt x="21600" y="21600"/>
                    </a:lnTo>
                    <a:lnTo>
                      <a:pt x="0" y="21600"/>
                    </a:ln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grpSp>
            <p:nvGrpSpPr>
              <p:cNvPr id="211" name="Group 217">
                <a:extLst>
                  <a:ext uri="{FF2B5EF4-FFF2-40B4-BE49-F238E27FC236}">
                    <a16:creationId xmlns:a16="http://schemas.microsoft.com/office/drawing/2014/main" id="{7F269B5A-2AE6-4302-A717-F7DED904F7BF}"/>
                  </a:ext>
                </a:extLst>
              </p:cNvPr>
              <p:cNvGrpSpPr/>
              <p:nvPr/>
            </p:nvGrpSpPr>
            <p:grpSpPr>
              <a:xfrm>
                <a:off x="109608" y="56392"/>
                <a:ext cx="618333" cy="353609"/>
                <a:chOff x="0" y="-1"/>
                <a:chExt cx="618331" cy="353607"/>
              </a:xfrm>
              <a:grpFill/>
            </p:grpSpPr>
            <p:sp>
              <p:nvSpPr>
                <p:cNvPr id="219" name="Freeform 78">
                  <a:extLst>
                    <a:ext uri="{FF2B5EF4-FFF2-40B4-BE49-F238E27FC236}">
                      <a16:creationId xmlns:a16="http://schemas.microsoft.com/office/drawing/2014/main" id="{9E2545EA-4050-4DD1-BE07-56133DD526B3}"/>
                    </a:ext>
                  </a:extLst>
                </p:cNvPr>
                <p:cNvSpPr/>
                <p:nvPr/>
              </p:nvSpPr>
              <p:spPr>
                <a:xfrm>
                  <a:off x="0" y="52391"/>
                  <a:ext cx="564363" cy="301215"/>
                </a:xfrm>
                <a:custGeom>
                  <a:avLst/>
                  <a:gdLst/>
                  <a:ahLst/>
                  <a:cxnLst>
                    <a:cxn ang="0">
                      <a:pos x="wd2" y="hd2"/>
                    </a:cxn>
                    <a:cxn ang="5400000">
                      <a:pos x="wd2" y="hd2"/>
                    </a:cxn>
                    <a:cxn ang="10800000">
                      <a:pos x="wd2" y="hd2"/>
                    </a:cxn>
                    <a:cxn ang="16200000">
                      <a:pos x="wd2" y="hd2"/>
                    </a:cxn>
                  </a:cxnLst>
                  <a:rect l="0" t="0" r="r" b="b"/>
                  <a:pathLst>
                    <a:path w="21600" h="21600" extrusionOk="0">
                      <a:moveTo>
                        <a:pt x="3918" y="2388"/>
                      </a:moveTo>
                      <a:lnTo>
                        <a:pt x="3927" y="2562"/>
                      </a:lnTo>
                      <a:cubicBezTo>
                        <a:pt x="3927" y="5162"/>
                        <a:pt x="2802" y="7269"/>
                        <a:pt x="1415" y="7269"/>
                      </a:cubicBezTo>
                      <a:lnTo>
                        <a:pt x="1193" y="7227"/>
                      </a:lnTo>
                      <a:lnTo>
                        <a:pt x="1193" y="14234"/>
                      </a:lnTo>
                      <a:lnTo>
                        <a:pt x="1415" y="14192"/>
                      </a:lnTo>
                      <a:cubicBezTo>
                        <a:pt x="2802" y="14192"/>
                        <a:pt x="3927" y="16300"/>
                        <a:pt x="3927" y="18900"/>
                      </a:cubicBezTo>
                      <a:lnTo>
                        <a:pt x="3927" y="18900"/>
                      </a:lnTo>
                      <a:lnTo>
                        <a:pt x="3911" y="19212"/>
                      </a:lnTo>
                      <a:lnTo>
                        <a:pt x="17689" y="19212"/>
                      </a:lnTo>
                      <a:lnTo>
                        <a:pt x="17673" y="18900"/>
                      </a:lnTo>
                      <a:lnTo>
                        <a:pt x="17673" y="18900"/>
                      </a:lnTo>
                      <a:cubicBezTo>
                        <a:pt x="17673" y="16300"/>
                        <a:pt x="18798" y="14192"/>
                        <a:pt x="20185" y="14192"/>
                      </a:cubicBezTo>
                      <a:lnTo>
                        <a:pt x="20407" y="14234"/>
                      </a:lnTo>
                      <a:lnTo>
                        <a:pt x="20407" y="7227"/>
                      </a:lnTo>
                      <a:lnTo>
                        <a:pt x="20185" y="7269"/>
                      </a:lnTo>
                      <a:cubicBezTo>
                        <a:pt x="18798" y="7269"/>
                        <a:pt x="17673" y="5162"/>
                        <a:pt x="17673" y="2562"/>
                      </a:cubicBezTo>
                      <a:lnTo>
                        <a:pt x="17682" y="2388"/>
                      </a:lnTo>
                      <a:close/>
                      <a:moveTo>
                        <a:pt x="517" y="0"/>
                      </a:moveTo>
                      <a:lnTo>
                        <a:pt x="21083" y="0"/>
                      </a:lnTo>
                      <a:cubicBezTo>
                        <a:pt x="21368" y="0"/>
                        <a:pt x="21600" y="434"/>
                        <a:pt x="21600" y="969"/>
                      </a:cubicBezTo>
                      <a:lnTo>
                        <a:pt x="21600" y="20631"/>
                      </a:lnTo>
                      <a:cubicBezTo>
                        <a:pt x="21600" y="21166"/>
                        <a:pt x="21368" y="21600"/>
                        <a:pt x="21083" y="21600"/>
                      </a:cubicBezTo>
                      <a:lnTo>
                        <a:pt x="517" y="21600"/>
                      </a:lnTo>
                      <a:cubicBezTo>
                        <a:pt x="232" y="21600"/>
                        <a:pt x="0" y="21166"/>
                        <a:pt x="0" y="20631"/>
                      </a:cubicBezTo>
                      <a:lnTo>
                        <a:pt x="0" y="969"/>
                      </a:lnTo>
                      <a:cubicBezTo>
                        <a:pt x="0" y="434"/>
                        <a:pt x="232" y="0"/>
                        <a:pt x="517"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20" name="Freeform 79">
                  <a:extLst>
                    <a:ext uri="{FF2B5EF4-FFF2-40B4-BE49-F238E27FC236}">
                      <a16:creationId xmlns:a16="http://schemas.microsoft.com/office/drawing/2014/main" id="{E911F448-4AD9-44C7-B826-80C4E49EB130}"/>
                    </a:ext>
                  </a:extLst>
                </p:cNvPr>
                <p:cNvSpPr/>
                <p:nvPr/>
              </p:nvSpPr>
              <p:spPr>
                <a:xfrm>
                  <a:off x="53967" y="-1"/>
                  <a:ext cx="564364" cy="301216"/>
                </a:xfrm>
                <a:custGeom>
                  <a:avLst/>
                  <a:gdLst/>
                  <a:ahLst/>
                  <a:cxnLst>
                    <a:cxn ang="0">
                      <a:pos x="wd2" y="hd2"/>
                    </a:cxn>
                    <a:cxn ang="5400000">
                      <a:pos x="wd2" y="hd2"/>
                    </a:cxn>
                    <a:cxn ang="10800000">
                      <a:pos x="wd2" y="hd2"/>
                    </a:cxn>
                    <a:cxn ang="16200000">
                      <a:pos x="wd2" y="hd2"/>
                    </a:cxn>
                  </a:cxnLst>
                  <a:rect l="0" t="0" r="r" b="b"/>
                  <a:pathLst>
                    <a:path w="21600" h="21600" extrusionOk="0">
                      <a:moveTo>
                        <a:pt x="517" y="0"/>
                      </a:moveTo>
                      <a:lnTo>
                        <a:pt x="21083" y="0"/>
                      </a:lnTo>
                      <a:cubicBezTo>
                        <a:pt x="21368" y="0"/>
                        <a:pt x="21600" y="434"/>
                        <a:pt x="21600" y="969"/>
                      </a:cubicBezTo>
                      <a:lnTo>
                        <a:pt x="21600" y="20631"/>
                      </a:lnTo>
                      <a:cubicBezTo>
                        <a:pt x="21600" y="21166"/>
                        <a:pt x="21368" y="21600"/>
                        <a:pt x="21083" y="21600"/>
                      </a:cubicBezTo>
                      <a:lnTo>
                        <a:pt x="20370" y="21600"/>
                      </a:lnTo>
                      <a:lnTo>
                        <a:pt x="20370" y="4292"/>
                      </a:lnTo>
                      <a:cubicBezTo>
                        <a:pt x="20370" y="3145"/>
                        <a:pt x="19874" y="2215"/>
                        <a:pt x="19262" y="2215"/>
                      </a:cubicBezTo>
                      <a:lnTo>
                        <a:pt x="37" y="2215"/>
                      </a:lnTo>
                      <a:lnTo>
                        <a:pt x="0" y="2222"/>
                      </a:lnTo>
                      <a:lnTo>
                        <a:pt x="0" y="969"/>
                      </a:lnTo>
                      <a:cubicBezTo>
                        <a:pt x="0" y="434"/>
                        <a:pt x="232" y="0"/>
                        <a:pt x="517"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21" name="Freeform 80">
                  <a:extLst>
                    <a:ext uri="{FF2B5EF4-FFF2-40B4-BE49-F238E27FC236}">
                      <a16:creationId xmlns:a16="http://schemas.microsoft.com/office/drawing/2014/main" id="{0C45D282-BA73-4963-9E0B-06C7D093B353}"/>
                    </a:ext>
                  </a:extLst>
                </p:cNvPr>
                <p:cNvSpPr/>
                <p:nvPr/>
              </p:nvSpPr>
              <p:spPr>
                <a:xfrm>
                  <a:off x="175984" y="96800"/>
                  <a:ext cx="212395" cy="212396"/>
                </a:xfrm>
                <a:custGeom>
                  <a:avLst/>
                  <a:gdLst/>
                  <a:ahLst/>
                  <a:cxnLst>
                    <a:cxn ang="0">
                      <a:pos x="wd2" y="hd2"/>
                    </a:cxn>
                    <a:cxn ang="5400000">
                      <a:pos x="wd2" y="hd2"/>
                    </a:cxn>
                    <a:cxn ang="10800000">
                      <a:pos x="wd2" y="hd2"/>
                    </a:cxn>
                    <a:cxn ang="16200000">
                      <a:pos x="wd2" y="hd2"/>
                    </a:cxn>
                  </a:cxnLst>
                  <a:rect l="0" t="0" r="r" b="b"/>
                  <a:pathLst>
                    <a:path w="21600" h="21600" extrusionOk="0">
                      <a:moveTo>
                        <a:pt x="11500" y="12034"/>
                      </a:moveTo>
                      <a:cubicBezTo>
                        <a:pt x="12203" y="12219"/>
                        <a:pt x="12555" y="12702"/>
                        <a:pt x="12555" y="13484"/>
                      </a:cubicBezTo>
                      <a:cubicBezTo>
                        <a:pt x="12555" y="14248"/>
                        <a:pt x="12203" y="14782"/>
                        <a:pt x="11500" y="15086"/>
                      </a:cubicBezTo>
                      <a:close/>
                      <a:moveTo>
                        <a:pt x="10183" y="6431"/>
                      </a:moveTo>
                      <a:lnTo>
                        <a:pt x="10183" y="8941"/>
                      </a:lnTo>
                      <a:cubicBezTo>
                        <a:pt x="9536" y="8859"/>
                        <a:pt x="9212" y="8491"/>
                        <a:pt x="9212" y="7838"/>
                      </a:cubicBezTo>
                      <a:cubicBezTo>
                        <a:pt x="9212" y="7167"/>
                        <a:pt x="9536" y="6698"/>
                        <a:pt x="10183" y="6431"/>
                      </a:cubicBezTo>
                      <a:close/>
                      <a:moveTo>
                        <a:pt x="10183" y="2658"/>
                      </a:moveTo>
                      <a:lnTo>
                        <a:pt x="10183" y="3962"/>
                      </a:lnTo>
                      <a:cubicBezTo>
                        <a:pt x="9125" y="4036"/>
                        <a:pt x="8229" y="4441"/>
                        <a:pt x="7496" y="5176"/>
                      </a:cubicBezTo>
                      <a:cubicBezTo>
                        <a:pt x="6763" y="5911"/>
                        <a:pt x="6396" y="6787"/>
                        <a:pt x="6396" y="7804"/>
                      </a:cubicBezTo>
                      <a:cubicBezTo>
                        <a:pt x="6396" y="9922"/>
                        <a:pt x="7658" y="11248"/>
                        <a:pt x="10183" y="11785"/>
                      </a:cubicBezTo>
                      <a:lnTo>
                        <a:pt x="10183" y="15058"/>
                      </a:lnTo>
                      <a:cubicBezTo>
                        <a:pt x="9388" y="14829"/>
                        <a:pt x="8990" y="14316"/>
                        <a:pt x="8990" y="13519"/>
                      </a:cubicBezTo>
                      <a:lnTo>
                        <a:pt x="6133" y="13519"/>
                      </a:lnTo>
                      <a:cubicBezTo>
                        <a:pt x="6133" y="14822"/>
                        <a:pt x="6522" y="15835"/>
                        <a:pt x="7302" y="16556"/>
                      </a:cubicBezTo>
                      <a:cubicBezTo>
                        <a:pt x="8026" y="17213"/>
                        <a:pt x="8986" y="17541"/>
                        <a:pt x="10183" y="17541"/>
                      </a:cubicBezTo>
                      <a:lnTo>
                        <a:pt x="10183" y="18942"/>
                      </a:lnTo>
                      <a:lnTo>
                        <a:pt x="11500" y="18942"/>
                      </a:lnTo>
                      <a:lnTo>
                        <a:pt x="11500" y="17541"/>
                      </a:lnTo>
                      <a:cubicBezTo>
                        <a:pt x="12606" y="17485"/>
                        <a:pt x="13528" y="17078"/>
                        <a:pt x="14265" y="16318"/>
                      </a:cubicBezTo>
                      <a:cubicBezTo>
                        <a:pt x="15066" y="15485"/>
                        <a:pt x="15467" y="14387"/>
                        <a:pt x="15467" y="13026"/>
                      </a:cubicBezTo>
                      <a:cubicBezTo>
                        <a:pt x="15467" y="12090"/>
                        <a:pt x="15043" y="11270"/>
                        <a:pt x="14196" y="10566"/>
                      </a:cubicBezTo>
                      <a:cubicBezTo>
                        <a:pt x="13459" y="9937"/>
                        <a:pt x="12560" y="9511"/>
                        <a:pt x="11500" y="9288"/>
                      </a:cubicBezTo>
                      <a:lnTo>
                        <a:pt x="11500" y="6362"/>
                      </a:lnTo>
                      <a:cubicBezTo>
                        <a:pt x="11965" y="6626"/>
                        <a:pt x="12224" y="6992"/>
                        <a:pt x="12277" y="7457"/>
                      </a:cubicBezTo>
                      <a:lnTo>
                        <a:pt x="15065" y="7457"/>
                      </a:lnTo>
                      <a:cubicBezTo>
                        <a:pt x="15065" y="6449"/>
                        <a:pt x="14729" y="5626"/>
                        <a:pt x="14056" y="4988"/>
                      </a:cubicBezTo>
                      <a:cubicBezTo>
                        <a:pt x="13384" y="4350"/>
                        <a:pt x="12532" y="4008"/>
                        <a:pt x="11500" y="3962"/>
                      </a:cubicBezTo>
                      <a:lnTo>
                        <a:pt x="11500" y="2658"/>
                      </a:ln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grpSp>
          <p:grpSp>
            <p:nvGrpSpPr>
              <p:cNvPr id="212" name="Group 218">
                <a:extLst>
                  <a:ext uri="{FF2B5EF4-FFF2-40B4-BE49-F238E27FC236}">
                    <a16:creationId xmlns:a16="http://schemas.microsoft.com/office/drawing/2014/main" id="{FCD0A8F6-1086-4D35-8DE9-19560469CA53}"/>
                  </a:ext>
                </a:extLst>
              </p:cNvPr>
              <p:cNvGrpSpPr/>
              <p:nvPr/>
            </p:nvGrpSpPr>
            <p:grpSpPr>
              <a:xfrm>
                <a:off x="1183709" y="489590"/>
                <a:ext cx="383271" cy="519602"/>
                <a:chOff x="-1" y="-1"/>
                <a:chExt cx="383270" cy="519602"/>
              </a:xfrm>
              <a:grpFill/>
            </p:grpSpPr>
            <p:sp>
              <p:nvSpPr>
                <p:cNvPr id="213" name="Freeform 70">
                  <a:extLst>
                    <a:ext uri="{FF2B5EF4-FFF2-40B4-BE49-F238E27FC236}">
                      <a16:creationId xmlns:a16="http://schemas.microsoft.com/office/drawing/2014/main" id="{4987DD3E-D6D1-472A-8346-DA5F8AB84D30}"/>
                    </a:ext>
                  </a:extLst>
                </p:cNvPr>
                <p:cNvSpPr/>
                <p:nvPr/>
              </p:nvSpPr>
              <p:spPr>
                <a:xfrm>
                  <a:off x="-1" y="-1"/>
                  <a:ext cx="383270" cy="191636"/>
                </a:xfrm>
                <a:custGeom>
                  <a:avLst/>
                  <a:gdLst/>
                  <a:ahLst/>
                  <a:cxnLst>
                    <a:cxn ang="0">
                      <a:pos x="wd2" y="hd2"/>
                    </a:cxn>
                    <a:cxn ang="5400000">
                      <a:pos x="wd2" y="hd2"/>
                    </a:cxn>
                    <a:cxn ang="10800000">
                      <a:pos x="wd2" y="hd2"/>
                    </a:cxn>
                    <a:cxn ang="16200000">
                      <a:pos x="wd2" y="hd2"/>
                    </a:cxn>
                  </a:cxnLst>
                  <a:rect l="0" t="0" r="r" b="b"/>
                  <a:pathLst>
                    <a:path w="21600" h="21600" extrusionOk="0">
                      <a:moveTo>
                        <a:pt x="10019" y="3134"/>
                      </a:moveTo>
                      <a:lnTo>
                        <a:pt x="10019" y="4605"/>
                      </a:lnTo>
                      <a:cubicBezTo>
                        <a:pt x="8946" y="4730"/>
                        <a:pt x="8071" y="5135"/>
                        <a:pt x="7395" y="5822"/>
                      </a:cubicBezTo>
                      <a:cubicBezTo>
                        <a:pt x="6718" y="6509"/>
                        <a:pt x="6380" y="7337"/>
                        <a:pt x="6380" y="8306"/>
                      </a:cubicBezTo>
                      <a:cubicBezTo>
                        <a:pt x="6380" y="9133"/>
                        <a:pt x="6648" y="9855"/>
                        <a:pt x="7184" y="10474"/>
                      </a:cubicBezTo>
                      <a:cubicBezTo>
                        <a:pt x="7721" y="11092"/>
                        <a:pt x="8913" y="11583"/>
                        <a:pt x="10761" y="11947"/>
                      </a:cubicBezTo>
                      <a:cubicBezTo>
                        <a:pt x="11613" y="12108"/>
                        <a:pt x="12186" y="12284"/>
                        <a:pt x="12478" y="12477"/>
                      </a:cubicBezTo>
                      <a:cubicBezTo>
                        <a:pt x="12771" y="12669"/>
                        <a:pt x="12917" y="12939"/>
                        <a:pt x="12917" y="13287"/>
                      </a:cubicBezTo>
                      <a:cubicBezTo>
                        <a:pt x="12917" y="13629"/>
                        <a:pt x="12753" y="13921"/>
                        <a:pt x="12425" y="14163"/>
                      </a:cubicBezTo>
                      <a:cubicBezTo>
                        <a:pt x="12096" y="14405"/>
                        <a:pt x="11600" y="14526"/>
                        <a:pt x="10937" y="14526"/>
                      </a:cubicBezTo>
                      <a:cubicBezTo>
                        <a:pt x="9564" y="14526"/>
                        <a:pt x="8725" y="13976"/>
                        <a:pt x="8419" y="12877"/>
                      </a:cubicBezTo>
                      <a:lnTo>
                        <a:pt x="5736" y="13464"/>
                      </a:lnTo>
                      <a:cubicBezTo>
                        <a:pt x="6243" y="15389"/>
                        <a:pt x="7671" y="16470"/>
                        <a:pt x="10019" y="16706"/>
                      </a:cubicBezTo>
                      <a:lnTo>
                        <a:pt x="10019" y="18466"/>
                      </a:lnTo>
                      <a:lnTo>
                        <a:pt x="11581" y="18466"/>
                      </a:lnTo>
                      <a:lnTo>
                        <a:pt x="11581" y="16706"/>
                      </a:lnTo>
                      <a:cubicBezTo>
                        <a:pt x="13015" y="16575"/>
                        <a:pt x="14088" y="16129"/>
                        <a:pt x="14798" y="15367"/>
                      </a:cubicBezTo>
                      <a:cubicBezTo>
                        <a:pt x="15509" y="14606"/>
                        <a:pt x="15864" y="13752"/>
                        <a:pt x="15864" y="12807"/>
                      </a:cubicBezTo>
                      <a:cubicBezTo>
                        <a:pt x="15864" y="12123"/>
                        <a:pt x="15664" y="11505"/>
                        <a:pt x="15264" y="10951"/>
                      </a:cubicBezTo>
                      <a:cubicBezTo>
                        <a:pt x="14864" y="10398"/>
                        <a:pt x="14370" y="9997"/>
                        <a:pt x="13781" y="9748"/>
                      </a:cubicBezTo>
                      <a:cubicBezTo>
                        <a:pt x="13192" y="9500"/>
                        <a:pt x="12267" y="9254"/>
                        <a:pt x="11005" y="9012"/>
                      </a:cubicBezTo>
                      <a:cubicBezTo>
                        <a:pt x="10250" y="8869"/>
                        <a:pt x="9766" y="8699"/>
                        <a:pt x="9551" y="8504"/>
                      </a:cubicBezTo>
                      <a:cubicBezTo>
                        <a:pt x="9336" y="8308"/>
                        <a:pt x="9229" y="8068"/>
                        <a:pt x="9229" y="7782"/>
                      </a:cubicBezTo>
                      <a:cubicBezTo>
                        <a:pt x="9229" y="7074"/>
                        <a:pt x="9801" y="6720"/>
                        <a:pt x="10946" y="6720"/>
                      </a:cubicBezTo>
                      <a:cubicBezTo>
                        <a:pt x="12026" y="6720"/>
                        <a:pt x="12732" y="7186"/>
                        <a:pt x="13064" y="8117"/>
                      </a:cubicBezTo>
                      <a:lnTo>
                        <a:pt x="15523" y="7335"/>
                      </a:lnTo>
                      <a:cubicBezTo>
                        <a:pt x="14903" y="5683"/>
                        <a:pt x="13589" y="4767"/>
                        <a:pt x="11581" y="4587"/>
                      </a:cubicBezTo>
                      <a:lnTo>
                        <a:pt x="11581" y="3134"/>
                      </a:ln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14" name="Freeform 72">
                  <a:extLst>
                    <a:ext uri="{FF2B5EF4-FFF2-40B4-BE49-F238E27FC236}">
                      <a16:creationId xmlns:a16="http://schemas.microsoft.com/office/drawing/2014/main" id="{5A29DB11-8745-4BF4-8047-20CB793BAC17}"/>
                    </a:ext>
                  </a:extLst>
                </p:cNvPr>
                <p:cNvSpPr/>
                <p:nvPr/>
              </p:nvSpPr>
              <p:spPr>
                <a:xfrm>
                  <a:off x="-1" y="146124"/>
                  <a:ext cx="383270" cy="112981"/>
                </a:xfrm>
                <a:custGeom>
                  <a:avLst/>
                  <a:gdLst/>
                  <a:ahLst/>
                  <a:cxnLst>
                    <a:cxn ang="0">
                      <a:pos x="wd2" y="hd2"/>
                    </a:cxn>
                    <a:cxn ang="5400000">
                      <a:pos x="wd2" y="hd2"/>
                    </a:cxn>
                    <a:cxn ang="10800000">
                      <a:pos x="wd2" y="hd2"/>
                    </a:cxn>
                    <a:cxn ang="16200000">
                      <a:pos x="wd2" y="hd2"/>
                    </a:cxn>
                  </a:cxnLst>
                  <a:rect l="0" t="0" r="r" b="b"/>
                  <a:pathLst>
                    <a:path w="21600" h="21600" extrusionOk="0">
                      <a:moveTo>
                        <a:pt x="182" y="0"/>
                      </a:moveTo>
                      <a:lnTo>
                        <a:pt x="615" y="1573"/>
                      </a:lnTo>
                      <a:cubicBezTo>
                        <a:pt x="2576" y="7905"/>
                        <a:pt x="6402" y="12203"/>
                        <a:pt x="10800" y="12203"/>
                      </a:cubicBezTo>
                      <a:cubicBezTo>
                        <a:pt x="15198" y="12203"/>
                        <a:pt x="19024" y="7905"/>
                        <a:pt x="20985" y="1573"/>
                      </a:cubicBezTo>
                      <a:lnTo>
                        <a:pt x="21418" y="0"/>
                      </a:lnTo>
                      <a:lnTo>
                        <a:pt x="21544" y="1408"/>
                      </a:lnTo>
                      <a:cubicBezTo>
                        <a:pt x="21581" y="2024"/>
                        <a:pt x="21600" y="2649"/>
                        <a:pt x="21600" y="3281"/>
                      </a:cubicBezTo>
                      <a:cubicBezTo>
                        <a:pt x="21600" y="13398"/>
                        <a:pt x="16765" y="21600"/>
                        <a:pt x="10800" y="21600"/>
                      </a:cubicBezTo>
                      <a:cubicBezTo>
                        <a:pt x="4835" y="21600"/>
                        <a:pt x="0" y="13398"/>
                        <a:pt x="0" y="3281"/>
                      </a:cubicBezTo>
                      <a:cubicBezTo>
                        <a:pt x="0" y="2649"/>
                        <a:pt x="19" y="2024"/>
                        <a:pt x="56" y="1408"/>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15" name="Freeform 73">
                  <a:extLst>
                    <a:ext uri="{FF2B5EF4-FFF2-40B4-BE49-F238E27FC236}">
                      <a16:creationId xmlns:a16="http://schemas.microsoft.com/office/drawing/2014/main" id="{18888EE2-64CA-47D3-89A9-F6940E0C085E}"/>
                    </a:ext>
                  </a:extLst>
                </p:cNvPr>
                <p:cNvSpPr/>
                <p:nvPr/>
              </p:nvSpPr>
              <p:spPr>
                <a:xfrm>
                  <a:off x="-1" y="214402"/>
                  <a:ext cx="383270" cy="112981"/>
                </a:xfrm>
                <a:custGeom>
                  <a:avLst/>
                  <a:gdLst/>
                  <a:ahLst/>
                  <a:cxnLst>
                    <a:cxn ang="0">
                      <a:pos x="wd2" y="hd2"/>
                    </a:cxn>
                    <a:cxn ang="5400000">
                      <a:pos x="wd2" y="hd2"/>
                    </a:cxn>
                    <a:cxn ang="10800000">
                      <a:pos x="wd2" y="hd2"/>
                    </a:cxn>
                    <a:cxn ang="16200000">
                      <a:pos x="wd2" y="hd2"/>
                    </a:cxn>
                  </a:cxnLst>
                  <a:rect l="0" t="0" r="r" b="b"/>
                  <a:pathLst>
                    <a:path w="21600" h="21600" extrusionOk="0">
                      <a:moveTo>
                        <a:pt x="182" y="0"/>
                      </a:moveTo>
                      <a:lnTo>
                        <a:pt x="615" y="1573"/>
                      </a:lnTo>
                      <a:cubicBezTo>
                        <a:pt x="2576" y="7905"/>
                        <a:pt x="6402" y="12203"/>
                        <a:pt x="10800" y="12203"/>
                      </a:cubicBezTo>
                      <a:cubicBezTo>
                        <a:pt x="15198" y="12203"/>
                        <a:pt x="19024" y="7905"/>
                        <a:pt x="20985" y="1573"/>
                      </a:cubicBezTo>
                      <a:lnTo>
                        <a:pt x="21418" y="0"/>
                      </a:lnTo>
                      <a:lnTo>
                        <a:pt x="21544" y="1408"/>
                      </a:lnTo>
                      <a:cubicBezTo>
                        <a:pt x="21581" y="2024"/>
                        <a:pt x="21600" y="2649"/>
                        <a:pt x="21600" y="3281"/>
                      </a:cubicBezTo>
                      <a:cubicBezTo>
                        <a:pt x="21600" y="13398"/>
                        <a:pt x="16765" y="21600"/>
                        <a:pt x="10800" y="21600"/>
                      </a:cubicBezTo>
                      <a:cubicBezTo>
                        <a:pt x="4835" y="21600"/>
                        <a:pt x="0" y="13398"/>
                        <a:pt x="0" y="3281"/>
                      </a:cubicBezTo>
                      <a:cubicBezTo>
                        <a:pt x="0" y="2649"/>
                        <a:pt x="19" y="2024"/>
                        <a:pt x="56" y="1408"/>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16" name="Freeform 74">
                  <a:extLst>
                    <a:ext uri="{FF2B5EF4-FFF2-40B4-BE49-F238E27FC236}">
                      <a16:creationId xmlns:a16="http://schemas.microsoft.com/office/drawing/2014/main" id="{D27D567B-2E4C-44F3-BDE8-A12F482F6A72}"/>
                    </a:ext>
                  </a:extLst>
                </p:cNvPr>
                <p:cNvSpPr/>
                <p:nvPr/>
              </p:nvSpPr>
              <p:spPr>
                <a:xfrm>
                  <a:off x="-1" y="277949"/>
                  <a:ext cx="383270" cy="112981"/>
                </a:xfrm>
                <a:custGeom>
                  <a:avLst/>
                  <a:gdLst/>
                  <a:ahLst/>
                  <a:cxnLst>
                    <a:cxn ang="0">
                      <a:pos x="wd2" y="hd2"/>
                    </a:cxn>
                    <a:cxn ang="5400000">
                      <a:pos x="wd2" y="hd2"/>
                    </a:cxn>
                    <a:cxn ang="10800000">
                      <a:pos x="wd2" y="hd2"/>
                    </a:cxn>
                    <a:cxn ang="16200000">
                      <a:pos x="wd2" y="hd2"/>
                    </a:cxn>
                  </a:cxnLst>
                  <a:rect l="0" t="0" r="r" b="b"/>
                  <a:pathLst>
                    <a:path w="21600" h="21600" extrusionOk="0">
                      <a:moveTo>
                        <a:pt x="182" y="0"/>
                      </a:moveTo>
                      <a:lnTo>
                        <a:pt x="615" y="1573"/>
                      </a:lnTo>
                      <a:cubicBezTo>
                        <a:pt x="2576" y="7905"/>
                        <a:pt x="6402" y="12203"/>
                        <a:pt x="10800" y="12203"/>
                      </a:cubicBezTo>
                      <a:cubicBezTo>
                        <a:pt x="15198" y="12203"/>
                        <a:pt x="19024" y="7905"/>
                        <a:pt x="20985" y="1573"/>
                      </a:cubicBezTo>
                      <a:lnTo>
                        <a:pt x="21418" y="0"/>
                      </a:lnTo>
                      <a:lnTo>
                        <a:pt x="21544" y="1408"/>
                      </a:lnTo>
                      <a:cubicBezTo>
                        <a:pt x="21581" y="2024"/>
                        <a:pt x="21600" y="2649"/>
                        <a:pt x="21600" y="3281"/>
                      </a:cubicBezTo>
                      <a:cubicBezTo>
                        <a:pt x="21600" y="13398"/>
                        <a:pt x="16765" y="21600"/>
                        <a:pt x="10800" y="21600"/>
                      </a:cubicBezTo>
                      <a:cubicBezTo>
                        <a:pt x="4835" y="21600"/>
                        <a:pt x="0" y="13398"/>
                        <a:pt x="0" y="3281"/>
                      </a:cubicBezTo>
                      <a:cubicBezTo>
                        <a:pt x="0" y="2649"/>
                        <a:pt x="19" y="2024"/>
                        <a:pt x="56" y="1408"/>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17" name="Freeform 76">
                  <a:extLst>
                    <a:ext uri="{FF2B5EF4-FFF2-40B4-BE49-F238E27FC236}">
                      <a16:creationId xmlns:a16="http://schemas.microsoft.com/office/drawing/2014/main" id="{B25C86CD-6445-4131-A6FF-DD4F59AE6848}"/>
                    </a:ext>
                  </a:extLst>
                </p:cNvPr>
                <p:cNvSpPr/>
                <p:nvPr/>
              </p:nvSpPr>
              <p:spPr>
                <a:xfrm>
                  <a:off x="-1" y="343073"/>
                  <a:ext cx="383270" cy="112981"/>
                </a:xfrm>
                <a:custGeom>
                  <a:avLst/>
                  <a:gdLst/>
                  <a:ahLst/>
                  <a:cxnLst>
                    <a:cxn ang="0">
                      <a:pos x="wd2" y="hd2"/>
                    </a:cxn>
                    <a:cxn ang="5400000">
                      <a:pos x="wd2" y="hd2"/>
                    </a:cxn>
                    <a:cxn ang="10800000">
                      <a:pos x="wd2" y="hd2"/>
                    </a:cxn>
                    <a:cxn ang="16200000">
                      <a:pos x="wd2" y="hd2"/>
                    </a:cxn>
                  </a:cxnLst>
                  <a:rect l="0" t="0" r="r" b="b"/>
                  <a:pathLst>
                    <a:path w="21600" h="21600" extrusionOk="0">
                      <a:moveTo>
                        <a:pt x="182" y="0"/>
                      </a:moveTo>
                      <a:lnTo>
                        <a:pt x="615" y="1573"/>
                      </a:lnTo>
                      <a:cubicBezTo>
                        <a:pt x="2576" y="7905"/>
                        <a:pt x="6402" y="12203"/>
                        <a:pt x="10800" y="12203"/>
                      </a:cubicBezTo>
                      <a:cubicBezTo>
                        <a:pt x="15198" y="12203"/>
                        <a:pt x="19024" y="7905"/>
                        <a:pt x="20985" y="1573"/>
                      </a:cubicBezTo>
                      <a:lnTo>
                        <a:pt x="21418" y="0"/>
                      </a:lnTo>
                      <a:lnTo>
                        <a:pt x="21544" y="1408"/>
                      </a:lnTo>
                      <a:cubicBezTo>
                        <a:pt x="21581" y="2024"/>
                        <a:pt x="21600" y="2649"/>
                        <a:pt x="21600" y="3281"/>
                      </a:cubicBezTo>
                      <a:cubicBezTo>
                        <a:pt x="21600" y="13398"/>
                        <a:pt x="16765" y="21600"/>
                        <a:pt x="10800" y="21600"/>
                      </a:cubicBezTo>
                      <a:cubicBezTo>
                        <a:pt x="4835" y="21600"/>
                        <a:pt x="0" y="13398"/>
                        <a:pt x="0" y="3281"/>
                      </a:cubicBezTo>
                      <a:cubicBezTo>
                        <a:pt x="0" y="2649"/>
                        <a:pt x="19" y="2024"/>
                        <a:pt x="56" y="1408"/>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18" name="Freeform 77">
                  <a:extLst>
                    <a:ext uri="{FF2B5EF4-FFF2-40B4-BE49-F238E27FC236}">
                      <a16:creationId xmlns:a16="http://schemas.microsoft.com/office/drawing/2014/main" id="{313B50A7-D9CF-44B5-ADBA-5F620EE8E634}"/>
                    </a:ext>
                  </a:extLst>
                </p:cNvPr>
                <p:cNvSpPr/>
                <p:nvPr/>
              </p:nvSpPr>
              <p:spPr>
                <a:xfrm>
                  <a:off x="-1" y="406620"/>
                  <a:ext cx="383270" cy="112981"/>
                </a:xfrm>
                <a:custGeom>
                  <a:avLst/>
                  <a:gdLst/>
                  <a:ahLst/>
                  <a:cxnLst>
                    <a:cxn ang="0">
                      <a:pos x="wd2" y="hd2"/>
                    </a:cxn>
                    <a:cxn ang="5400000">
                      <a:pos x="wd2" y="hd2"/>
                    </a:cxn>
                    <a:cxn ang="10800000">
                      <a:pos x="wd2" y="hd2"/>
                    </a:cxn>
                    <a:cxn ang="16200000">
                      <a:pos x="wd2" y="hd2"/>
                    </a:cxn>
                  </a:cxnLst>
                  <a:rect l="0" t="0" r="r" b="b"/>
                  <a:pathLst>
                    <a:path w="21600" h="21600" extrusionOk="0">
                      <a:moveTo>
                        <a:pt x="182" y="0"/>
                      </a:moveTo>
                      <a:lnTo>
                        <a:pt x="615" y="1573"/>
                      </a:lnTo>
                      <a:cubicBezTo>
                        <a:pt x="2576" y="7905"/>
                        <a:pt x="6402" y="12203"/>
                        <a:pt x="10800" y="12203"/>
                      </a:cubicBezTo>
                      <a:cubicBezTo>
                        <a:pt x="15198" y="12203"/>
                        <a:pt x="19024" y="7905"/>
                        <a:pt x="20985" y="1573"/>
                      </a:cubicBezTo>
                      <a:lnTo>
                        <a:pt x="21418" y="0"/>
                      </a:lnTo>
                      <a:lnTo>
                        <a:pt x="21544" y="1408"/>
                      </a:lnTo>
                      <a:cubicBezTo>
                        <a:pt x="21581" y="2024"/>
                        <a:pt x="21600" y="2649"/>
                        <a:pt x="21600" y="3281"/>
                      </a:cubicBezTo>
                      <a:cubicBezTo>
                        <a:pt x="21600" y="13398"/>
                        <a:pt x="16765" y="21600"/>
                        <a:pt x="10800" y="21600"/>
                      </a:cubicBezTo>
                      <a:cubicBezTo>
                        <a:pt x="4835" y="21600"/>
                        <a:pt x="0" y="13398"/>
                        <a:pt x="0" y="3281"/>
                      </a:cubicBezTo>
                      <a:cubicBezTo>
                        <a:pt x="0" y="2649"/>
                        <a:pt x="19" y="2024"/>
                        <a:pt x="56" y="1408"/>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grpSp>
        </p:grpSp>
        <p:grpSp>
          <p:nvGrpSpPr>
            <p:cNvPr id="184" name="Group 284">
              <a:extLst>
                <a:ext uri="{FF2B5EF4-FFF2-40B4-BE49-F238E27FC236}">
                  <a16:creationId xmlns:a16="http://schemas.microsoft.com/office/drawing/2014/main" id="{E7B3E224-0239-4FC2-87B5-BB2E1D74E295}"/>
                </a:ext>
              </a:extLst>
            </p:cNvPr>
            <p:cNvGrpSpPr/>
            <p:nvPr/>
          </p:nvGrpSpPr>
          <p:grpSpPr>
            <a:xfrm>
              <a:off x="5861707" y="2522202"/>
              <a:ext cx="874530" cy="988219"/>
              <a:chOff x="0" y="-1"/>
              <a:chExt cx="1678495" cy="1896701"/>
            </a:xfrm>
            <a:solidFill>
              <a:srgbClr val="FF0000"/>
            </a:solidFill>
          </p:grpSpPr>
          <p:grpSp>
            <p:nvGrpSpPr>
              <p:cNvPr id="200" name="Group 285">
                <a:extLst>
                  <a:ext uri="{FF2B5EF4-FFF2-40B4-BE49-F238E27FC236}">
                    <a16:creationId xmlns:a16="http://schemas.microsoft.com/office/drawing/2014/main" id="{BC5FA4A0-D47F-48D5-8D65-BF4CE61AB5F7}"/>
                  </a:ext>
                </a:extLst>
              </p:cNvPr>
              <p:cNvGrpSpPr/>
              <p:nvPr/>
            </p:nvGrpSpPr>
            <p:grpSpPr>
              <a:xfrm>
                <a:off x="0" y="695070"/>
                <a:ext cx="1200889" cy="1201630"/>
                <a:chOff x="0" y="-1"/>
                <a:chExt cx="1200888" cy="1201628"/>
              </a:xfrm>
              <a:grpFill/>
            </p:grpSpPr>
            <p:sp>
              <p:nvSpPr>
                <p:cNvPr id="206" name="Freeform 291">
                  <a:extLst>
                    <a:ext uri="{FF2B5EF4-FFF2-40B4-BE49-F238E27FC236}">
                      <a16:creationId xmlns:a16="http://schemas.microsoft.com/office/drawing/2014/main" id="{A90403D6-571B-4C81-AFCA-5FE3D9B372BA}"/>
                    </a:ext>
                  </a:extLst>
                </p:cNvPr>
                <p:cNvSpPr/>
                <p:nvPr/>
              </p:nvSpPr>
              <p:spPr>
                <a:xfrm>
                  <a:off x="0" y="-1"/>
                  <a:ext cx="1200888" cy="1201628"/>
                </a:xfrm>
                <a:custGeom>
                  <a:avLst/>
                  <a:gdLst/>
                  <a:ahLst/>
                  <a:cxnLst>
                    <a:cxn ang="0">
                      <a:pos x="wd2" y="hd2"/>
                    </a:cxn>
                    <a:cxn ang="5400000">
                      <a:pos x="wd2" y="hd2"/>
                    </a:cxn>
                    <a:cxn ang="10800000">
                      <a:pos x="wd2" y="hd2"/>
                    </a:cxn>
                    <a:cxn ang="16200000">
                      <a:pos x="wd2" y="hd2"/>
                    </a:cxn>
                  </a:cxnLst>
                  <a:rect l="0" t="0" r="r" b="b"/>
                  <a:pathLst>
                    <a:path w="21600" h="21600" extrusionOk="0">
                      <a:moveTo>
                        <a:pt x="10800" y="1902"/>
                      </a:moveTo>
                      <a:cubicBezTo>
                        <a:pt x="5886" y="1902"/>
                        <a:pt x="1902" y="5886"/>
                        <a:pt x="1902" y="10800"/>
                      </a:cubicBezTo>
                      <a:cubicBezTo>
                        <a:pt x="1902" y="15714"/>
                        <a:pt x="5886" y="19698"/>
                        <a:pt x="10800" y="19698"/>
                      </a:cubicBezTo>
                      <a:cubicBezTo>
                        <a:pt x="15714" y="19698"/>
                        <a:pt x="19698" y="15714"/>
                        <a:pt x="19698" y="10800"/>
                      </a:cubicBezTo>
                      <a:cubicBezTo>
                        <a:pt x="19698" y="5886"/>
                        <a:pt x="15714" y="1902"/>
                        <a:pt x="10800" y="1902"/>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dirty="0"/>
                </a:p>
              </p:txBody>
            </p:sp>
            <p:sp>
              <p:nvSpPr>
                <p:cNvPr id="207" name="Freeform 292">
                  <a:extLst>
                    <a:ext uri="{FF2B5EF4-FFF2-40B4-BE49-F238E27FC236}">
                      <a16:creationId xmlns:a16="http://schemas.microsoft.com/office/drawing/2014/main" id="{A8505F42-CD54-4140-BF8D-7A2D17159669}"/>
                    </a:ext>
                  </a:extLst>
                </p:cNvPr>
                <p:cNvSpPr/>
                <p:nvPr/>
              </p:nvSpPr>
              <p:spPr>
                <a:xfrm>
                  <a:off x="219239" y="219374"/>
                  <a:ext cx="762409" cy="762878"/>
                </a:xfrm>
                <a:custGeom>
                  <a:avLst/>
                  <a:gdLst/>
                  <a:ahLst/>
                  <a:cxnLst>
                    <a:cxn ang="0">
                      <a:pos x="wd2" y="hd2"/>
                    </a:cxn>
                    <a:cxn ang="5400000">
                      <a:pos x="wd2" y="hd2"/>
                    </a:cxn>
                    <a:cxn ang="10800000">
                      <a:pos x="wd2" y="hd2"/>
                    </a:cxn>
                    <a:cxn ang="16200000">
                      <a:pos x="wd2" y="hd2"/>
                    </a:cxn>
                  </a:cxnLst>
                  <a:rect l="0" t="0" r="r" b="b"/>
                  <a:pathLst>
                    <a:path w="21600" h="21600" extrusionOk="0">
                      <a:moveTo>
                        <a:pt x="9872" y="2843"/>
                      </a:moveTo>
                      <a:cubicBezTo>
                        <a:pt x="9615" y="2843"/>
                        <a:pt x="9408" y="3050"/>
                        <a:pt x="9408" y="3307"/>
                      </a:cubicBezTo>
                      <a:lnTo>
                        <a:pt x="9408" y="4040"/>
                      </a:lnTo>
                      <a:lnTo>
                        <a:pt x="8114" y="4441"/>
                      </a:lnTo>
                      <a:lnTo>
                        <a:pt x="7010" y="5041"/>
                      </a:lnTo>
                      <a:lnTo>
                        <a:pt x="6486" y="4517"/>
                      </a:lnTo>
                      <a:cubicBezTo>
                        <a:pt x="6305" y="4336"/>
                        <a:pt x="6011" y="4336"/>
                        <a:pt x="5830" y="4517"/>
                      </a:cubicBezTo>
                      <a:lnTo>
                        <a:pt x="4517" y="5830"/>
                      </a:lnTo>
                      <a:cubicBezTo>
                        <a:pt x="4336" y="6011"/>
                        <a:pt x="4336" y="6305"/>
                        <a:pt x="4517" y="6486"/>
                      </a:cubicBezTo>
                      <a:lnTo>
                        <a:pt x="5041" y="7010"/>
                      </a:lnTo>
                      <a:lnTo>
                        <a:pt x="4441" y="8114"/>
                      </a:lnTo>
                      <a:lnTo>
                        <a:pt x="4040" y="9408"/>
                      </a:lnTo>
                      <a:lnTo>
                        <a:pt x="3307" y="9408"/>
                      </a:lnTo>
                      <a:cubicBezTo>
                        <a:pt x="3050" y="9408"/>
                        <a:pt x="2843" y="9615"/>
                        <a:pt x="2843" y="9872"/>
                      </a:cubicBezTo>
                      <a:lnTo>
                        <a:pt x="2843" y="11728"/>
                      </a:lnTo>
                      <a:cubicBezTo>
                        <a:pt x="2843" y="11985"/>
                        <a:pt x="3050" y="12192"/>
                        <a:pt x="3307" y="12192"/>
                      </a:cubicBezTo>
                      <a:lnTo>
                        <a:pt x="4040" y="12192"/>
                      </a:lnTo>
                      <a:lnTo>
                        <a:pt x="4441" y="13486"/>
                      </a:lnTo>
                      <a:lnTo>
                        <a:pt x="5041" y="14590"/>
                      </a:lnTo>
                      <a:lnTo>
                        <a:pt x="4517" y="15114"/>
                      </a:lnTo>
                      <a:cubicBezTo>
                        <a:pt x="4336" y="15295"/>
                        <a:pt x="4336" y="15589"/>
                        <a:pt x="4517" y="15770"/>
                      </a:cubicBezTo>
                      <a:lnTo>
                        <a:pt x="5830" y="17083"/>
                      </a:lnTo>
                      <a:cubicBezTo>
                        <a:pt x="6011" y="17264"/>
                        <a:pt x="6305" y="17264"/>
                        <a:pt x="6486" y="17083"/>
                      </a:cubicBezTo>
                      <a:lnTo>
                        <a:pt x="7010" y="16559"/>
                      </a:lnTo>
                      <a:lnTo>
                        <a:pt x="8114" y="17159"/>
                      </a:lnTo>
                      <a:lnTo>
                        <a:pt x="9408" y="17560"/>
                      </a:lnTo>
                      <a:lnTo>
                        <a:pt x="9408" y="18293"/>
                      </a:lnTo>
                      <a:cubicBezTo>
                        <a:pt x="9408" y="18550"/>
                        <a:pt x="9615" y="18757"/>
                        <a:pt x="9872" y="18757"/>
                      </a:cubicBezTo>
                      <a:lnTo>
                        <a:pt x="11728" y="18757"/>
                      </a:lnTo>
                      <a:cubicBezTo>
                        <a:pt x="11985" y="18757"/>
                        <a:pt x="12192" y="18550"/>
                        <a:pt x="12192" y="18293"/>
                      </a:cubicBezTo>
                      <a:lnTo>
                        <a:pt x="12192" y="17560"/>
                      </a:lnTo>
                      <a:lnTo>
                        <a:pt x="13486" y="17159"/>
                      </a:lnTo>
                      <a:lnTo>
                        <a:pt x="14590" y="16559"/>
                      </a:lnTo>
                      <a:lnTo>
                        <a:pt x="15114" y="17083"/>
                      </a:lnTo>
                      <a:cubicBezTo>
                        <a:pt x="15295" y="17264"/>
                        <a:pt x="15589" y="17264"/>
                        <a:pt x="15770" y="17083"/>
                      </a:cubicBezTo>
                      <a:lnTo>
                        <a:pt x="17083" y="15770"/>
                      </a:lnTo>
                      <a:cubicBezTo>
                        <a:pt x="17264" y="15589"/>
                        <a:pt x="17264" y="15295"/>
                        <a:pt x="17083" y="15114"/>
                      </a:cubicBezTo>
                      <a:lnTo>
                        <a:pt x="16559" y="14590"/>
                      </a:lnTo>
                      <a:lnTo>
                        <a:pt x="17159" y="13486"/>
                      </a:lnTo>
                      <a:lnTo>
                        <a:pt x="17560" y="12192"/>
                      </a:lnTo>
                      <a:lnTo>
                        <a:pt x="18293" y="12192"/>
                      </a:lnTo>
                      <a:cubicBezTo>
                        <a:pt x="18550" y="12192"/>
                        <a:pt x="18757" y="11985"/>
                        <a:pt x="18757" y="11728"/>
                      </a:cubicBezTo>
                      <a:lnTo>
                        <a:pt x="18757" y="9872"/>
                      </a:lnTo>
                      <a:cubicBezTo>
                        <a:pt x="18757" y="9615"/>
                        <a:pt x="18550" y="9408"/>
                        <a:pt x="18293" y="9408"/>
                      </a:cubicBezTo>
                      <a:lnTo>
                        <a:pt x="17560" y="9408"/>
                      </a:lnTo>
                      <a:lnTo>
                        <a:pt x="17159" y="8114"/>
                      </a:lnTo>
                      <a:lnTo>
                        <a:pt x="16559" y="7010"/>
                      </a:lnTo>
                      <a:lnTo>
                        <a:pt x="17083" y="6486"/>
                      </a:lnTo>
                      <a:cubicBezTo>
                        <a:pt x="17264" y="6305"/>
                        <a:pt x="17264" y="6011"/>
                        <a:pt x="17083" y="5830"/>
                      </a:cubicBezTo>
                      <a:lnTo>
                        <a:pt x="15770" y="4517"/>
                      </a:lnTo>
                      <a:cubicBezTo>
                        <a:pt x="15589" y="4336"/>
                        <a:pt x="15295" y="4336"/>
                        <a:pt x="15114" y="4517"/>
                      </a:cubicBezTo>
                      <a:lnTo>
                        <a:pt x="14590" y="5041"/>
                      </a:lnTo>
                      <a:lnTo>
                        <a:pt x="13486" y="4441"/>
                      </a:lnTo>
                      <a:lnTo>
                        <a:pt x="12192" y="4040"/>
                      </a:lnTo>
                      <a:lnTo>
                        <a:pt x="12192" y="3307"/>
                      </a:lnTo>
                      <a:cubicBezTo>
                        <a:pt x="12192" y="3050"/>
                        <a:pt x="11985" y="2843"/>
                        <a:pt x="11728" y="2843"/>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dirty="0"/>
                </a:p>
              </p:txBody>
            </p:sp>
            <p:sp>
              <p:nvSpPr>
                <p:cNvPr id="208" name="Freeform 293">
                  <a:extLst>
                    <a:ext uri="{FF2B5EF4-FFF2-40B4-BE49-F238E27FC236}">
                      <a16:creationId xmlns:a16="http://schemas.microsoft.com/office/drawing/2014/main" id="{236C2005-06C7-4809-B956-FE282B005ECD}"/>
                    </a:ext>
                  </a:extLst>
                </p:cNvPr>
                <p:cNvSpPr/>
                <p:nvPr/>
              </p:nvSpPr>
              <p:spPr>
                <a:xfrm>
                  <a:off x="422586" y="422846"/>
                  <a:ext cx="355715" cy="355934"/>
                </a:xfrm>
                <a:custGeom>
                  <a:avLst/>
                  <a:gdLst/>
                  <a:ahLst/>
                  <a:cxnLst>
                    <a:cxn ang="0">
                      <a:pos x="wd2" y="hd2"/>
                    </a:cxn>
                    <a:cxn ang="5400000">
                      <a:pos x="wd2" y="hd2"/>
                    </a:cxn>
                    <a:cxn ang="10800000">
                      <a:pos x="wd2" y="hd2"/>
                    </a:cxn>
                    <a:cxn ang="16200000">
                      <a:pos x="wd2" y="hd2"/>
                    </a:cxn>
                  </a:cxnLst>
                  <a:rect l="0" t="0" r="r" b="b"/>
                  <a:pathLst>
                    <a:path w="21600" h="21600" extrusionOk="0">
                      <a:moveTo>
                        <a:pt x="10800" y="2564"/>
                      </a:moveTo>
                      <a:cubicBezTo>
                        <a:pt x="6251" y="2564"/>
                        <a:pt x="2564" y="6251"/>
                        <a:pt x="2564" y="10800"/>
                      </a:cubicBezTo>
                      <a:cubicBezTo>
                        <a:pt x="2564" y="15349"/>
                        <a:pt x="6251" y="19036"/>
                        <a:pt x="10800" y="19036"/>
                      </a:cubicBezTo>
                      <a:cubicBezTo>
                        <a:pt x="15349" y="19036"/>
                        <a:pt x="19036" y="15349"/>
                        <a:pt x="19036" y="10800"/>
                      </a:cubicBezTo>
                      <a:cubicBezTo>
                        <a:pt x="19036" y="6251"/>
                        <a:pt x="15349" y="2564"/>
                        <a:pt x="10800" y="2564"/>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09" name="Freeform 294">
                  <a:extLst>
                    <a:ext uri="{FF2B5EF4-FFF2-40B4-BE49-F238E27FC236}">
                      <a16:creationId xmlns:a16="http://schemas.microsoft.com/office/drawing/2014/main" id="{17C79F92-250E-427A-A9FB-DB1ABCF9CFA0}"/>
                    </a:ext>
                  </a:extLst>
                </p:cNvPr>
                <p:cNvSpPr/>
                <p:nvPr/>
              </p:nvSpPr>
              <p:spPr>
                <a:xfrm>
                  <a:off x="503359" y="503669"/>
                  <a:ext cx="194169" cy="194289"/>
                </a:xfrm>
                <a:custGeom>
                  <a:avLst/>
                  <a:gdLst/>
                  <a:ahLst/>
                  <a:cxnLst>
                    <a:cxn ang="0">
                      <a:pos x="wd2" y="hd2"/>
                    </a:cxn>
                    <a:cxn ang="5400000">
                      <a:pos x="wd2" y="hd2"/>
                    </a:cxn>
                    <a:cxn ang="10800000">
                      <a:pos x="wd2" y="hd2"/>
                    </a:cxn>
                    <a:cxn ang="16200000">
                      <a:pos x="wd2" y="hd2"/>
                    </a:cxn>
                  </a:cxnLst>
                  <a:rect l="0" t="0" r="r" b="b"/>
                  <a:pathLst>
                    <a:path w="21600" h="21600" extrusionOk="0">
                      <a:moveTo>
                        <a:pt x="10800" y="3723"/>
                      </a:moveTo>
                      <a:cubicBezTo>
                        <a:pt x="6891" y="3723"/>
                        <a:pt x="3723" y="6891"/>
                        <a:pt x="3723" y="10800"/>
                      </a:cubicBezTo>
                      <a:cubicBezTo>
                        <a:pt x="3723" y="14709"/>
                        <a:pt x="6891" y="17877"/>
                        <a:pt x="10800" y="17877"/>
                      </a:cubicBezTo>
                      <a:cubicBezTo>
                        <a:pt x="14709" y="17877"/>
                        <a:pt x="17877" y="14709"/>
                        <a:pt x="17877" y="10800"/>
                      </a:cubicBezTo>
                      <a:cubicBezTo>
                        <a:pt x="17877" y="6891"/>
                        <a:pt x="14709" y="3723"/>
                        <a:pt x="10800" y="3723"/>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grpSp>
          <p:grpSp>
            <p:nvGrpSpPr>
              <p:cNvPr id="201" name="Group 286">
                <a:extLst>
                  <a:ext uri="{FF2B5EF4-FFF2-40B4-BE49-F238E27FC236}">
                    <a16:creationId xmlns:a16="http://schemas.microsoft.com/office/drawing/2014/main" id="{9CE4188C-2C34-4820-8822-16D8C64768B1}"/>
                  </a:ext>
                </a:extLst>
              </p:cNvPr>
              <p:cNvGrpSpPr/>
              <p:nvPr/>
            </p:nvGrpSpPr>
            <p:grpSpPr>
              <a:xfrm>
                <a:off x="481329" y="-1"/>
                <a:ext cx="1197166" cy="1172607"/>
                <a:chOff x="-1" y="0"/>
                <a:chExt cx="1197165" cy="1172605"/>
              </a:xfrm>
              <a:grpFill/>
            </p:grpSpPr>
            <p:sp>
              <p:nvSpPr>
                <p:cNvPr id="202" name="Freeform 287">
                  <a:extLst>
                    <a:ext uri="{FF2B5EF4-FFF2-40B4-BE49-F238E27FC236}">
                      <a16:creationId xmlns:a16="http://schemas.microsoft.com/office/drawing/2014/main" id="{D314BBE3-35F4-433D-98B7-A44FC0DAC540}"/>
                    </a:ext>
                  </a:extLst>
                </p:cNvPr>
                <p:cNvSpPr/>
                <p:nvPr/>
              </p:nvSpPr>
              <p:spPr>
                <a:xfrm>
                  <a:off x="-1" y="0"/>
                  <a:ext cx="873813" cy="63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6691"/>
                        <a:pt x="21600" y="14945"/>
                      </a:cubicBezTo>
                      <a:lnTo>
                        <a:pt x="21500" y="16767"/>
                      </a:lnTo>
                      <a:lnTo>
                        <a:pt x="20023" y="16947"/>
                      </a:lnTo>
                      <a:lnTo>
                        <a:pt x="19549" y="17124"/>
                      </a:lnTo>
                      <a:lnTo>
                        <a:pt x="19599" y="16821"/>
                      </a:lnTo>
                      <a:cubicBezTo>
                        <a:pt x="19667" y="16210"/>
                        <a:pt x="19702" y="15583"/>
                        <a:pt x="19702" y="14945"/>
                      </a:cubicBezTo>
                      <a:cubicBezTo>
                        <a:pt x="19702" y="8142"/>
                        <a:pt x="15716" y="2627"/>
                        <a:pt x="10800" y="2627"/>
                      </a:cubicBezTo>
                      <a:cubicBezTo>
                        <a:pt x="5884" y="2627"/>
                        <a:pt x="1898" y="8142"/>
                        <a:pt x="1898" y="14945"/>
                      </a:cubicBezTo>
                      <a:cubicBezTo>
                        <a:pt x="1898" y="16646"/>
                        <a:pt x="2147" y="18266"/>
                        <a:pt x="2598" y="19740"/>
                      </a:cubicBezTo>
                      <a:lnTo>
                        <a:pt x="3284" y="21489"/>
                      </a:lnTo>
                      <a:lnTo>
                        <a:pt x="2944" y="21465"/>
                      </a:lnTo>
                      <a:cubicBezTo>
                        <a:pt x="2375" y="21465"/>
                        <a:pt x="1812" y="21505"/>
                        <a:pt x="1257" y="21583"/>
                      </a:cubicBezTo>
                      <a:lnTo>
                        <a:pt x="1177" y="21600"/>
                      </a:lnTo>
                      <a:lnTo>
                        <a:pt x="849" y="20763"/>
                      </a:lnTo>
                      <a:cubicBezTo>
                        <a:pt x="302" y="18975"/>
                        <a:pt x="0" y="17009"/>
                        <a:pt x="0" y="14945"/>
                      </a:cubicBezTo>
                      <a:cubicBezTo>
                        <a:pt x="0" y="6691"/>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03" name="Freeform 288">
                  <a:extLst>
                    <a:ext uri="{FF2B5EF4-FFF2-40B4-BE49-F238E27FC236}">
                      <a16:creationId xmlns:a16="http://schemas.microsoft.com/office/drawing/2014/main" id="{2D468962-389E-47B7-BCAC-D316C9EA0E31}"/>
                    </a:ext>
                  </a:extLst>
                </p:cNvPr>
                <p:cNvSpPr/>
                <p:nvPr/>
              </p:nvSpPr>
              <p:spPr>
                <a:xfrm>
                  <a:off x="165216" y="165318"/>
                  <a:ext cx="543380" cy="543714"/>
                </a:xfrm>
                <a:custGeom>
                  <a:avLst/>
                  <a:gdLst/>
                  <a:ahLst/>
                  <a:cxnLst>
                    <a:cxn ang="0">
                      <a:pos x="wd2" y="hd2"/>
                    </a:cxn>
                    <a:cxn ang="5400000">
                      <a:pos x="wd2" y="hd2"/>
                    </a:cxn>
                    <a:cxn ang="10800000">
                      <a:pos x="wd2" y="hd2"/>
                    </a:cxn>
                    <a:cxn ang="16200000">
                      <a:pos x="wd2" y="hd2"/>
                    </a:cxn>
                  </a:cxnLst>
                  <a:rect l="0" t="0" r="r" b="b"/>
                  <a:pathLst>
                    <a:path w="21600" h="21600" extrusionOk="0">
                      <a:moveTo>
                        <a:pt x="11430" y="2470"/>
                      </a:moveTo>
                      <a:cubicBezTo>
                        <a:pt x="11267" y="2470"/>
                        <a:pt x="11135" y="2477"/>
                        <a:pt x="11035" y="2489"/>
                      </a:cubicBezTo>
                      <a:cubicBezTo>
                        <a:pt x="10934" y="2502"/>
                        <a:pt x="10854" y="2522"/>
                        <a:pt x="10795" y="2550"/>
                      </a:cubicBezTo>
                      <a:cubicBezTo>
                        <a:pt x="10735" y="2579"/>
                        <a:pt x="10694" y="2610"/>
                        <a:pt x="10672" y="2644"/>
                      </a:cubicBezTo>
                      <a:cubicBezTo>
                        <a:pt x="10651" y="2679"/>
                        <a:pt x="10636" y="2721"/>
                        <a:pt x="10630" y="2771"/>
                      </a:cubicBezTo>
                      <a:lnTo>
                        <a:pt x="10442" y="4662"/>
                      </a:lnTo>
                      <a:cubicBezTo>
                        <a:pt x="9896" y="4725"/>
                        <a:pt x="9409" y="4846"/>
                        <a:pt x="8979" y="5024"/>
                      </a:cubicBezTo>
                      <a:cubicBezTo>
                        <a:pt x="8550" y="5203"/>
                        <a:pt x="8188" y="5437"/>
                        <a:pt x="7893" y="5725"/>
                      </a:cubicBezTo>
                      <a:cubicBezTo>
                        <a:pt x="7598" y="6014"/>
                        <a:pt x="7372" y="6351"/>
                        <a:pt x="7216" y="6736"/>
                      </a:cubicBezTo>
                      <a:cubicBezTo>
                        <a:pt x="7059" y="7122"/>
                        <a:pt x="6980" y="7550"/>
                        <a:pt x="6980" y="8020"/>
                      </a:cubicBezTo>
                      <a:cubicBezTo>
                        <a:pt x="6980" y="8541"/>
                        <a:pt x="7057" y="8985"/>
                        <a:pt x="7211" y="9351"/>
                      </a:cubicBezTo>
                      <a:cubicBezTo>
                        <a:pt x="7364" y="9718"/>
                        <a:pt x="7570" y="10030"/>
                        <a:pt x="7827" y="10287"/>
                      </a:cubicBezTo>
                      <a:cubicBezTo>
                        <a:pt x="8084" y="10544"/>
                        <a:pt x="8374" y="10761"/>
                        <a:pt x="8697" y="10936"/>
                      </a:cubicBezTo>
                      <a:cubicBezTo>
                        <a:pt x="9020" y="11112"/>
                        <a:pt x="9351" y="11266"/>
                        <a:pt x="9689" y="11397"/>
                      </a:cubicBezTo>
                      <a:cubicBezTo>
                        <a:pt x="10028" y="11529"/>
                        <a:pt x="10359" y="11653"/>
                        <a:pt x="10682" y="11769"/>
                      </a:cubicBezTo>
                      <a:cubicBezTo>
                        <a:pt x="11005" y="11885"/>
                        <a:pt x="11295" y="12017"/>
                        <a:pt x="11552" y="12164"/>
                      </a:cubicBezTo>
                      <a:cubicBezTo>
                        <a:pt x="11809" y="12311"/>
                        <a:pt x="12014" y="12482"/>
                        <a:pt x="12168" y="12677"/>
                      </a:cubicBezTo>
                      <a:cubicBezTo>
                        <a:pt x="12322" y="12871"/>
                        <a:pt x="12399" y="13119"/>
                        <a:pt x="12399" y="13420"/>
                      </a:cubicBezTo>
                      <a:cubicBezTo>
                        <a:pt x="12399" y="13871"/>
                        <a:pt x="12220" y="14233"/>
                        <a:pt x="11862" y="14506"/>
                      </a:cubicBezTo>
                      <a:cubicBezTo>
                        <a:pt x="11505" y="14779"/>
                        <a:pt x="10959" y="14915"/>
                        <a:pt x="10226" y="14915"/>
                      </a:cubicBezTo>
                      <a:cubicBezTo>
                        <a:pt x="9755" y="14915"/>
                        <a:pt x="9346" y="14868"/>
                        <a:pt x="8998" y="14774"/>
                      </a:cubicBezTo>
                      <a:cubicBezTo>
                        <a:pt x="8650" y="14680"/>
                        <a:pt x="8354" y="14577"/>
                        <a:pt x="8109" y="14464"/>
                      </a:cubicBezTo>
                      <a:cubicBezTo>
                        <a:pt x="7865" y="14351"/>
                        <a:pt x="7664" y="14248"/>
                        <a:pt x="7507" y="14153"/>
                      </a:cubicBezTo>
                      <a:cubicBezTo>
                        <a:pt x="7350" y="14059"/>
                        <a:pt x="7231" y="14012"/>
                        <a:pt x="7150" y="14012"/>
                      </a:cubicBezTo>
                      <a:cubicBezTo>
                        <a:pt x="7087" y="14012"/>
                        <a:pt x="7032" y="14027"/>
                        <a:pt x="6985" y="14055"/>
                      </a:cubicBezTo>
                      <a:cubicBezTo>
                        <a:pt x="6938" y="14083"/>
                        <a:pt x="6899" y="14135"/>
                        <a:pt x="6867" y="14210"/>
                      </a:cubicBezTo>
                      <a:cubicBezTo>
                        <a:pt x="6836" y="14285"/>
                        <a:pt x="6814" y="14392"/>
                        <a:pt x="6802" y="14530"/>
                      </a:cubicBezTo>
                      <a:cubicBezTo>
                        <a:pt x="6789" y="14668"/>
                        <a:pt x="6783" y="14843"/>
                        <a:pt x="6783" y="15057"/>
                      </a:cubicBezTo>
                      <a:cubicBezTo>
                        <a:pt x="6783" y="15332"/>
                        <a:pt x="6798" y="15541"/>
                        <a:pt x="6830" y="15682"/>
                      </a:cubicBezTo>
                      <a:cubicBezTo>
                        <a:pt x="6861" y="15823"/>
                        <a:pt x="6913" y="15930"/>
                        <a:pt x="6985" y="16002"/>
                      </a:cubicBezTo>
                      <a:cubicBezTo>
                        <a:pt x="7057" y="16074"/>
                        <a:pt x="7164" y="16148"/>
                        <a:pt x="7305" y="16223"/>
                      </a:cubicBezTo>
                      <a:cubicBezTo>
                        <a:pt x="7446" y="16298"/>
                        <a:pt x="7614" y="16372"/>
                        <a:pt x="7808" y="16444"/>
                      </a:cubicBezTo>
                      <a:cubicBezTo>
                        <a:pt x="8003" y="16516"/>
                        <a:pt x="8219" y="16582"/>
                        <a:pt x="8457" y="16642"/>
                      </a:cubicBezTo>
                      <a:cubicBezTo>
                        <a:pt x="8696" y="16701"/>
                        <a:pt x="8949" y="16750"/>
                        <a:pt x="9219" y="16787"/>
                      </a:cubicBezTo>
                      <a:lnTo>
                        <a:pt x="9022" y="18697"/>
                      </a:lnTo>
                      <a:cubicBezTo>
                        <a:pt x="9009" y="18766"/>
                        <a:pt x="9014" y="18829"/>
                        <a:pt x="9036" y="18885"/>
                      </a:cubicBezTo>
                      <a:cubicBezTo>
                        <a:pt x="9058" y="18941"/>
                        <a:pt x="9103" y="18987"/>
                        <a:pt x="9172" y="19021"/>
                      </a:cubicBezTo>
                      <a:cubicBezTo>
                        <a:pt x="9241" y="19056"/>
                        <a:pt x="9337" y="19083"/>
                        <a:pt x="9459" y="19101"/>
                      </a:cubicBezTo>
                      <a:cubicBezTo>
                        <a:pt x="9581" y="19120"/>
                        <a:pt x="9743" y="19130"/>
                        <a:pt x="9943" y="19130"/>
                      </a:cubicBezTo>
                      <a:cubicBezTo>
                        <a:pt x="10100" y="19130"/>
                        <a:pt x="10230" y="19122"/>
                        <a:pt x="10334" y="19106"/>
                      </a:cubicBezTo>
                      <a:cubicBezTo>
                        <a:pt x="10437" y="19090"/>
                        <a:pt x="10519" y="19070"/>
                        <a:pt x="10578" y="19045"/>
                      </a:cubicBezTo>
                      <a:cubicBezTo>
                        <a:pt x="10638" y="19020"/>
                        <a:pt x="10679" y="18989"/>
                        <a:pt x="10701" y="18951"/>
                      </a:cubicBezTo>
                      <a:cubicBezTo>
                        <a:pt x="10723" y="18913"/>
                        <a:pt x="10737" y="18869"/>
                        <a:pt x="10743" y="18819"/>
                      </a:cubicBezTo>
                      <a:lnTo>
                        <a:pt x="10941" y="16806"/>
                      </a:lnTo>
                      <a:cubicBezTo>
                        <a:pt x="11543" y="16756"/>
                        <a:pt x="12091" y="16637"/>
                        <a:pt x="12587" y="16449"/>
                      </a:cubicBezTo>
                      <a:cubicBezTo>
                        <a:pt x="13082" y="16261"/>
                        <a:pt x="13505" y="16010"/>
                        <a:pt x="13857" y="15696"/>
                      </a:cubicBezTo>
                      <a:cubicBezTo>
                        <a:pt x="14208" y="15383"/>
                        <a:pt x="14479" y="15009"/>
                        <a:pt x="14670" y="14577"/>
                      </a:cubicBezTo>
                      <a:lnTo>
                        <a:pt x="14817" y="13830"/>
                      </a:lnTo>
                      <a:lnTo>
                        <a:pt x="14817" y="12343"/>
                      </a:lnTo>
                      <a:lnTo>
                        <a:pt x="14722" y="11816"/>
                      </a:lnTo>
                      <a:cubicBezTo>
                        <a:pt x="14565" y="11455"/>
                        <a:pt x="14358" y="11148"/>
                        <a:pt x="14101" y="10894"/>
                      </a:cubicBezTo>
                      <a:cubicBezTo>
                        <a:pt x="13844" y="10640"/>
                        <a:pt x="13551" y="10427"/>
                        <a:pt x="13222" y="10254"/>
                      </a:cubicBezTo>
                      <a:cubicBezTo>
                        <a:pt x="12892" y="10082"/>
                        <a:pt x="12557" y="9930"/>
                        <a:pt x="12215" y="9798"/>
                      </a:cubicBezTo>
                      <a:cubicBezTo>
                        <a:pt x="11873" y="9666"/>
                        <a:pt x="11538" y="9541"/>
                        <a:pt x="11209" y="9422"/>
                      </a:cubicBezTo>
                      <a:cubicBezTo>
                        <a:pt x="10879" y="9303"/>
                        <a:pt x="10585" y="9171"/>
                        <a:pt x="10324" y="9027"/>
                      </a:cubicBezTo>
                      <a:cubicBezTo>
                        <a:pt x="10064" y="8883"/>
                        <a:pt x="9856" y="8710"/>
                        <a:pt x="9699" y="8509"/>
                      </a:cubicBezTo>
                      <a:cubicBezTo>
                        <a:pt x="9542" y="8309"/>
                        <a:pt x="9464" y="8061"/>
                        <a:pt x="9464" y="7766"/>
                      </a:cubicBezTo>
                      <a:cubicBezTo>
                        <a:pt x="9464" y="7578"/>
                        <a:pt x="9498" y="7406"/>
                        <a:pt x="9567" y="7249"/>
                      </a:cubicBezTo>
                      <a:cubicBezTo>
                        <a:pt x="9636" y="7092"/>
                        <a:pt x="9743" y="6957"/>
                        <a:pt x="9887" y="6844"/>
                      </a:cubicBezTo>
                      <a:cubicBezTo>
                        <a:pt x="10031" y="6732"/>
                        <a:pt x="10219" y="6644"/>
                        <a:pt x="10451" y="6581"/>
                      </a:cubicBezTo>
                      <a:cubicBezTo>
                        <a:pt x="10683" y="6518"/>
                        <a:pt x="10962" y="6487"/>
                        <a:pt x="11289" y="6487"/>
                      </a:cubicBezTo>
                      <a:cubicBezTo>
                        <a:pt x="11646" y="6487"/>
                        <a:pt x="11974" y="6528"/>
                        <a:pt x="12272" y="6609"/>
                      </a:cubicBezTo>
                      <a:cubicBezTo>
                        <a:pt x="12569" y="6691"/>
                        <a:pt x="12833" y="6779"/>
                        <a:pt x="13062" y="6873"/>
                      </a:cubicBezTo>
                      <a:cubicBezTo>
                        <a:pt x="13291" y="6967"/>
                        <a:pt x="13483" y="7055"/>
                        <a:pt x="13640" y="7136"/>
                      </a:cubicBezTo>
                      <a:cubicBezTo>
                        <a:pt x="13797" y="7218"/>
                        <a:pt x="13916" y="7258"/>
                        <a:pt x="13998" y="7258"/>
                      </a:cubicBezTo>
                      <a:cubicBezTo>
                        <a:pt x="14042" y="7258"/>
                        <a:pt x="14079" y="7247"/>
                        <a:pt x="14111" y="7225"/>
                      </a:cubicBezTo>
                      <a:cubicBezTo>
                        <a:pt x="14142" y="7204"/>
                        <a:pt x="14170" y="7160"/>
                        <a:pt x="14195" y="7094"/>
                      </a:cubicBezTo>
                      <a:cubicBezTo>
                        <a:pt x="14220" y="7028"/>
                        <a:pt x="14238" y="6932"/>
                        <a:pt x="14247" y="6807"/>
                      </a:cubicBezTo>
                      <a:cubicBezTo>
                        <a:pt x="14256" y="6681"/>
                        <a:pt x="14261" y="6522"/>
                        <a:pt x="14261" y="6327"/>
                      </a:cubicBezTo>
                      <a:cubicBezTo>
                        <a:pt x="14261" y="6183"/>
                        <a:pt x="14258" y="6056"/>
                        <a:pt x="14252" y="5946"/>
                      </a:cubicBezTo>
                      <a:cubicBezTo>
                        <a:pt x="14245" y="5836"/>
                        <a:pt x="14234" y="5742"/>
                        <a:pt x="14219" y="5664"/>
                      </a:cubicBezTo>
                      <a:cubicBezTo>
                        <a:pt x="14203" y="5586"/>
                        <a:pt x="14181" y="5520"/>
                        <a:pt x="14153" y="5466"/>
                      </a:cubicBezTo>
                      <a:cubicBezTo>
                        <a:pt x="14125" y="5413"/>
                        <a:pt x="14084" y="5360"/>
                        <a:pt x="14031" y="5307"/>
                      </a:cubicBezTo>
                      <a:cubicBezTo>
                        <a:pt x="13977" y="5253"/>
                        <a:pt x="13882" y="5194"/>
                        <a:pt x="13744" y="5128"/>
                      </a:cubicBezTo>
                      <a:cubicBezTo>
                        <a:pt x="13606" y="5062"/>
                        <a:pt x="13452" y="4999"/>
                        <a:pt x="13283" y="4940"/>
                      </a:cubicBezTo>
                      <a:cubicBezTo>
                        <a:pt x="13113" y="4880"/>
                        <a:pt x="12932" y="4828"/>
                        <a:pt x="12737" y="4784"/>
                      </a:cubicBezTo>
                      <a:cubicBezTo>
                        <a:pt x="12543" y="4741"/>
                        <a:pt x="12358" y="4706"/>
                        <a:pt x="12182" y="4681"/>
                      </a:cubicBezTo>
                      <a:lnTo>
                        <a:pt x="12370" y="2903"/>
                      </a:lnTo>
                      <a:cubicBezTo>
                        <a:pt x="12370" y="2834"/>
                        <a:pt x="12361" y="2771"/>
                        <a:pt x="12342" y="2715"/>
                      </a:cubicBezTo>
                      <a:cubicBezTo>
                        <a:pt x="12323" y="2659"/>
                        <a:pt x="12279" y="2613"/>
                        <a:pt x="12210" y="2579"/>
                      </a:cubicBezTo>
                      <a:cubicBezTo>
                        <a:pt x="12141" y="2544"/>
                        <a:pt x="12043" y="2517"/>
                        <a:pt x="11914" y="2499"/>
                      </a:cubicBezTo>
                      <a:cubicBezTo>
                        <a:pt x="11786" y="2480"/>
                        <a:pt x="11624" y="2470"/>
                        <a:pt x="11430" y="2470"/>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dirty="0"/>
                </a:p>
              </p:txBody>
            </p:sp>
            <p:sp>
              <p:nvSpPr>
                <p:cNvPr id="204" name="Freeform 289">
                  <a:extLst>
                    <a:ext uri="{FF2B5EF4-FFF2-40B4-BE49-F238E27FC236}">
                      <a16:creationId xmlns:a16="http://schemas.microsoft.com/office/drawing/2014/main" id="{D2DBC2CD-9568-4E44-90F6-58D579967459}"/>
                    </a:ext>
                  </a:extLst>
                </p:cNvPr>
                <p:cNvSpPr/>
                <p:nvPr/>
              </p:nvSpPr>
              <p:spPr>
                <a:xfrm>
                  <a:off x="556229" y="525502"/>
                  <a:ext cx="640935" cy="647103"/>
                </a:xfrm>
                <a:custGeom>
                  <a:avLst/>
                  <a:gdLst/>
                  <a:ahLst/>
                  <a:cxnLst>
                    <a:cxn ang="0">
                      <a:pos x="wd2" y="hd2"/>
                    </a:cxn>
                    <a:cxn ang="5400000">
                      <a:pos x="wd2" y="hd2"/>
                    </a:cxn>
                    <a:cxn ang="10800000">
                      <a:pos x="wd2" y="hd2"/>
                    </a:cxn>
                    <a:cxn ang="16200000">
                      <a:pos x="wd2" y="hd2"/>
                    </a:cxn>
                  </a:cxnLst>
                  <a:rect l="0" t="0" r="r" b="b"/>
                  <a:pathLst>
                    <a:path w="21600" h="21600" extrusionOk="0">
                      <a:moveTo>
                        <a:pt x="10703" y="0"/>
                      </a:moveTo>
                      <a:cubicBezTo>
                        <a:pt x="16721" y="0"/>
                        <a:pt x="21600" y="4835"/>
                        <a:pt x="21600" y="10800"/>
                      </a:cubicBezTo>
                      <a:cubicBezTo>
                        <a:pt x="21600" y="16765"/>
                        <a:pt x="16721" y="21600"/>
                        <a:pt x="10703" y="21600"/>
                      </a:cubicBezTo>
                      <a:cubicBezTo>
                        <a:pt x="9950" y="21600"/>
                        <a:pt x="9216" y="21524"/>
                        <a:pt x="8507" y="21381"/>
                      </a:cubicBezTo>
                      <a:lnTo>
                        <a:pt x="7251" y="20994"/>
                      </a:lnTo>
                      <a:lnTo>
                        <a:pt x="6755" y="19085"/>
                      </a:lnTo>
                      <a:lnTo>
                        <a:pt x="6606" y="18679"/>
                      </a:lnTo>
                      <a:lnTo>
                        <a:pt x="7207" y="19002"/>
                      </a:lnTo>
                      <a:cubicBezTo>
                        <a:pt x="8281" y="19453"/>
                        <a:pt x="9463" y="19702"/>
                        <a:pt x="10703" y="19702"/>
                      </a:cubicBezTo>
                      <a:cubicBezTo>
                        <a:pt x="15663" y="19702"/>
                        <a:pt x="19685" y="15716"/>
                        <a:pt x="19685" y="10800"/>
                      </a:cubicBezTo>
                      <a:cubicBezTo>
                        <a:pt x="19685" y="5884"/>
                        <a:pt x="15663" y="1898"/>
                        <a:pt x="10703" y="1898"/>
                      </a:cubicBezTo>
                      <a:cubicBezTo>
                        <a:pt x="6362" y="1898"/>
                        <a:pt x="2741" y="4950"/>
                        <a:pt x="1903" y="9006"/>
                      </a:cubicBezTo>
                      <a:lnTo>
                        <a:pt x="1739" y="10623"/>
                      </a:lnTo>
                      <a:lnTo>
                        <a:pt x="1177" y="9949"/>
                      </a:lnTo>
                      <a:lnTo>
                        <a:pt x="0" y="8888"/>
                      </a:lnTo>
                      <a:lnTo>
                        <a:pt x="27" y="8623"/>
                      </a:lnTo>
                      <a:cubicBezTo>
                        <a:pt x="1043" y="3702"/>
                        <a:pt x="5437" y="0"/>
                        <a:pt x="10703"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205" name="Freeform 290">
                  <a:extLst>
                    <a:ext uri="{FF2B5EF4-FFF2-40B4-BE49-F238E27FC236}">
                      <a16:creationId xmlns:a16="http://schemas.microsoft.com/office/drawing/2014/main" id="{AD535B95-0E06-4021-88A9-C3EA3BF1BD02}"/>
                    </a:ext>
                  </a:extLst>
                </p:cNvPr>
                <p:cNvSpPr/>
                <p:nvPr/>
              </p:nvSpPr>
              <p:spPr>
                <a:xfrm>
                  <a:off x="672735" y="647853"/>
                  <a:ext cx="402153" cy="402401"/>
                </a:xfrm>
                <a:custGeom>
                  <a:avLst/>
                  <a:gdLst/>
                  <a:ahLst/>
                  <a:cxnLst>
                    <a:cxn ang="0">
                      <a:pos x="wd2" y="hd2"/>
                    </a:cxn>
                    <a:cxn ang="5400000">
                      <a:pos x="wd2" y="hd2"/>
                    </a:cxn>
                    <a:cxn ang="10800000">
                      <a:pos x="wd2" y="hd2"/>
                    </a:cxn>
                    <a:cxn ang="16200000">
                      <a:pos x="wd2" y="hd2"/>
                    </a:cxn>
                  </a:cxnLst>
                  <a:rect l="0" t="0" r="r" b="b"/>
                  <a:pathLst>
                    <a:path w="21600" h="21600" extrusionOk="0">
                      <a:moveTo>
                        <a:pt x="11430" y="2470"/>
                      </a:moveTo>
                      <a:cubicBezTo>
                        <a:pt x="11267" y="2470"/>
                        <a:pt x="11135" y="2477"/>
                        <a:pt x="11035" y="2489"/>
                      </a:cubicBezTo>
                      <a:cubicBezTo>
                        <a:pt x="10934" y="2502"/>
                        <a:pt x="10854" y="2522"/>
                        <a:pt x="10795" y="2550"/>
                      </a:cubicBezTo>
                      <a:cubicBezTo>
                        <a:pt x="10735" y="2579"/>
                        <a:pt x="10694" y="2610"/>
                        <a:pt x="10672" y="2644"/>
                      </a:cubicBezTo>
                      <a:cubicBezTo>
                        <a:pt x="10651" y="2679"/>
                        <a:pt x="10636" y="2721"/>
                        <a:pt x="10630" y="2771"/>
                      </a:cubicBezTo>
                      <a:lnTo>
                        <a:pt x="10442" y="4662"/>
                      </a:lnTo>
                      <a:cubicBezTo>
                        <a:pt x="9896" y="4725"/>
                        <a:pt x="9409" y="4846"/>
                        <a:pt x="8979" y="5024"/>
                      </a:cubicBezTo>
                      <a:cubicBezTo>
                        <a:pt x="8550" y="5203"/>
                        <a:pt x="8188" y="5437"/>
                        <a:pt x="7893" y="5725"/>
                      </a:cubicBezTo>
                      <a:cubicBezTo>
                        <a:pt x="7598" y="6014"/>
                        <a:pt x="7372" y="6351"/>
                        <a:pt x="7216" y="6736"/>
                      </a:cubicBezTo>
                      <a:cubicBezTo>
                        <a:pt x="7059" y="7122"/>
                        <a:pt x="6980" y="7550"/>
                        <a:pt x="6980" y="8020"/>
                      </a:cubicBezTo>
                      <a:cubicBezTo>
                        <a:pt x="6980" y="8541"/>
                        <a:pt x="7057" y="8985"/>
                        <a:pt x="7211" y="9351"/>
                      </a:cubicBezTo>
                      <a:cubicBezTo>
                        <a:pt x="7364" y="9718"/>
                        <a:pt x="7570" y="10030"/>
                        <a:pt x="7827" y="10287"/>
                      </a:cubicBezTo>
                      <a:cubicBezTo>
                        <a:pt x="8084" y="10544"/>
                        <a:pt x="8374" y="10761"/>
                        <a:pt x="8697" y="10936"/>
                      </a:cubicBezTo>
                      <a:cubicBezTo>
                        <a:pt x="9020" y="11112"/>
                        <a:pt x="9351" y="11266"/>
                        <a:pt x="9689" y="11397"/>
                      </a:cubicBezTo>
                      <a:cubicBezTo>
                        <a:pt x="10028" y="11529"/>
                        <a:pt x="10359" y="11653"/>
                        <a:pt x="10682" y="11769"/>
                      </a:cubicBezTo>
                      <a:cubicBezTo>
                        <a:pt x="11005" y="11885"/>
                        <a:pt x="11295" y="12017"/>
                        <a:pt x="11552" y="12164"/>
                      </a:cubicBezTo>
                      <a:cubicBezTo>
                        <a:pt x="11809" y="12311"/>
                        <a:pt x="12014" y="12482"/>
                        <a:pt x="12168" y="12677"/>
                      </a:cubicBezTo>
                      <a:cubicBezTo>
                        <a:pt x="12322" y="12871"/>
                        <a:pt x="12399" y="13119"/>
                        <a:pt x="12399" y="13420"/>
                      </a:cubicBezTo>
                      <a:cubicBezTo>
                        <a:pt x="12399" y="13871"/>
                        <a:pt x="12220" y="14233"/>
                        <a:pt x="11862" y="14506"/>
                      </a:cubicBezTo>
                      <a:cubicBezTo>
                        <a:pt x="11505" y="14779"/>
                        <a:pt x="10959" y="14915"/>
                        <a:pt x="10226" y="14915"/>
                      </a:cubicBezTo>
                      <a:cubicBezTo>
                        <a:pt x="9755" y="14915"/>
                        <a:pt x="9346" y="14868"/>
                        <a:pt x="8998" y="14774"/>
                      </a:cubicBezTo>
                      <a:cubicBezTo>
                        <a:pt x="8650" y="14680"/>
                        <a:pt x="8354" y="14577"/>
                        <a:pt x="8109" y="14464"/>
                      </a:cubicBezTo>
                      <a:cubicBezTo>
                        <a:pt x="7865" y="14351"/>
                        <a:pt x="7664" y="14248"/>
                        <a:pt x="7507" y="14153"/>
                      </a:cubicBezTo>
                      <a:cubicBezTo>
                        <a:pt x="7350" y="14059"/>
                        <a:pt x="7231" y="14012"/>
                        <a:pt x="7150" y="14012"/>
                      </a:cubicBezTo>
                      <a:cubicBezTo>
                        <a:pt x="7087" y="14012"/>
                        <a:pt x="7032" y="14027"/>
                        <a:pt x="6985" y="14055"/>
                      </a:cubicBezTo>
                      <a:cubicBezTo>
                        <a:pt x="6938" y="14083"/>
                        <a:pt x="6899" y="14135"/>
                        <a:pt x="6867" y="14210"/>
                      </a:cubicBezTo>
                      <a:cubicBezTo>
                        <a:pt x="6836" y="14285"/>
                        <a:pt x="6814" y="14392"/>
                        <a:pt x="6802" y="14530"/>
                      </a:cubicBezTo>
                      <a:cubicBezTo>
                        <a:pt x="6789" y="14668"/>
                        <a:pt x="6783" y="14843"/>
                        <a:pt x="6783" y="15057"/>
                      </a:cubicBezTo>
                      <a:cubicBezTo>
                        <a:pt x="6783" y="15332"/>
                        <a:pt x="6798" y="15541"/>
                        <a:pt x="6830" y="15682"/>
                      </a:cubicBezTo>
                      <a:cubicBezTo>
                        <a:pt x="6861" y="15823"/>
                        <a:pt x="6913" y="15930"/>
                        <a:pt x="6985" y="16002"/>
                      </a:cubicBezTo>
                      <a:cubicBezTo>
                        <a:pt x="7057" y="16074"/>
                        <a:pt x="7164" y="16148"/>
                        <a:pt x="7305" y="16223"/>
                      </a:cubicBezTo>
                      <a:cubicBezTo>
                        <a:pt x="7446" y="16298"/>
                        <a:pt x="7614" y="16372"/>
                        <a:pt x="7808" y="16444"/>
                      </a:cubicBezTo>
                      <a:cubicBezTo>
                        <a:pt x="8003" y="16516"/>
                        <a:pt x="8219" y="16582"/>
                        <a:pt x="8457" y="16642"/>
                      </a:cubicBezTo>
                      <a:cubicBezTo>
                        <a:pt x="8696" y="16701"/>
                        <a:pt x="8949" y="16750"/>
                        <a:pt x="9219" y="16787"/>
                      </a:cubicBezTo>
                      <a:lnTo>
                        <a:pt x="9022" y="18697"/>
                      </a:lnTo>
                      <a:cubicBezTo>
                        <a:pt x="9009" y="18766"/>
                        <a:pt x="9014" y="18829"/>
                        <a:pt x="9036" y="18885"/>
                      </a:cubicBezTo>
                      <a:cubicBezTo>
                        <a:pt x="9058" y="18941"/>
                        <a:pt x="9103" y="18987"/>
                        <a:pt x="9172" y="19021"/>
                      </a:cubicBezTo>
                      <a:cubicBezTo>
                        <a:pt x="9241" y="19056"/>
                        <a:pt x="9337" y="19083"/>
                        <a:pt x="9459" y="19101"/>
                      </a:cubicBezTo>
                      <a:cubicBezTo>
                        <a:pt x="9581" y="19120"/>
                        <a:pt x="9743" y="19130"/>
                        <a:pt x="9943" y="19130"/>
                      </a:cubicBezTo>
                      <a:cubicBezTo>
                        <a:pt x="10100" y="19130"/>
                        <a:pt x="10230" y="19122"/>
                        <a:pt x="10334" y="19106"/>
                      </a:cubicBezTo>
                      <a:cubicBezTo>
                        <a:pt x="10437" y="19090"/>
                        <a:pt x="10519" y="19070"/>
                        <a:pt x="10578" y="19045"/>
                      </a:cubicBezTo>
                      <a:cubicBezTo>
                        <a:pt x="10638" y="19020"/>
                        <a:pt x="10679" y="18989"/>
                        <a:pt x="10701" y="18951"/>
                      </a:cubicBezTo>
                      <a:cubicBezTo>
                        <a:pt x="10723" y="18913"/>
                        <a:pt x="10737" y="18869"/>
                        <a:pt x="10743" y="18819"/>
                      </a:cubicBezTo>
                      <a:lnTo>
                        <a:pt x="10941" y="16806"/>
                      </a:lnTo>
                      <a:cubicBezTo>
                        <a:pt x="11543" y="16756"/>
                        <a:pt x="12091" y="16637"/>
                        <a:pt x="12587" y="16449"/>
                      </a:cubicBezTo>
                      <a:cubicBezTo>
                        <a:pt x="13082" y="16261"/>
                        <a:pt x="13505" y="16010"/>
                        <a:pt x="13857" y="15696"/>
                      </a:cubicBezTo>
                      <a:cubicBezTo>
                        <a:pt x="14208" y="15383"/>
                        <a:pt x="14479" y="15009"/>
                        <a:pt x="14670" y="14577"/>
                      </a:cubicBezTo>
                      <a:lnTo>
                        <a:pt x="14817" y="13830"/>
                      </a:lnTo>
                      <a:lnTo>
                        <a:pt x="14817" y="12343"/>
                      </a:lnTo>
                      <a:lnTo>
                        <a:pt x="14722" y="11816"/>
                      </a:lnTo>
                      <a:cubicBezTo>
                        <a:pt x="14565" y="11455"/>
                        <a:pt x="14358" y="11148"/>
                        <a:pt x="14101" y="10894"/>
                      </a:cubicBezTo>
                      <a:cubicBezTo>
                        <a:pt x="13844" y="10640"/>
                        <a:pt x="13551" y="10427"/>
                        <a:pt x="13222" y="10254"/>
                      </a:cubicBezTo>
                      <a:cubicBezTo>
                        <a:pt x="12892" y="10082"/>
                        <a:pt x="12557" y="9930"/>
                        <a:pt x="12215" y="9798"/>
                      </a:cubicBezTo>
                      <a:cubicBezTo>
                        <a:pt x="11873" y="9666"/>
                        <a:pt x="11538" y="9541"/>
                        <a:pt x="11209" y="9422"/>
                      </a:cubicBezTo>
                      <a:cubicBezTo>
                        <a:pt x="10879" y="9303"/>
                        <a:pt x="10585" y="9171"/>
                        <a:pt x="10324" y="9027"/>
                      </a:cubicBezTo>
                      <a:cubicBezTo>
                        <a:pt x="10064" y="8883"/>
                        <a:pt x="9856" y="8710"/>
                        <a:pt x="9699" y="8509"/>
                      </a:cubicBezTo>
                      <a:cubicBezTo>
                        <a:pt x="9542" y="8309"/>
                        <a:pt x="9464" y="8061"/>
                        <a:pt x="9464" y="7766"/>
                      </a:cubicBezTo>
                      <a:cubicBezTo>
                        <a:pt x="9464" y="7578"/>
                        <a:pt x="9498" y="7406"/>
                        <a:pt x="9567" y="7249"/>
                      </a:cubicBezTo>
                      <a:cubicBezTo>
                        <a:pt x="9636" y="7092"/>
                        <a:pt x="9743" y="6957"/>
                        <a:pt x="9887" y="6844"/>
                      </a:cubicBezTo>
                      <a:cubicBezTo>
                        <a:pt x="10031" y="6732"/>
                        <a:pt x="10219" y="6644"/>
                        <a:pt x="10451" y="6581"/>
                      </a:cubicBezTo>
                      <a:cubicBezTo>
                        <a:pt x="10683" y="6518"/>
                        <a:pt x="10962" y="6487"/>
                        <a:pt x="11289" y="6487"/>
                      </a:cubicBezTo>
                      <a:cubicBezTo>
                        <a:pt x="11646" y="6487"/>
                        <a:pt x="11974" y="6528"/>
                        <a:pt x="12272" y="6609"/>
                      </a:cubicBezTo>
                      <a:cubicBezTo>
                        <a:pt x="12569" y="6691"/>
                        <a:pt x="12833" y="6779"/>
                        <a:pt x="13062" y="6873"/>
                      </a:cubicBezTo>
                      <a:cubicBezTo>
                        <a:pt x="13291" y="6967"/>
                        <a:pt x="13483" y="7055"/>
                        <a:pt x="13640" y="7136"/>
                      </a:cubicBezTo>
                      <a:cubicBezTo>
                        <a:pt x="13797" y="7218"/>
                        <a:pt x="13916" y="7258"/>
                        <a:pt x="13998" y="7258"/>
                      </a:cubicBezTo>
                      <a:cubicBezTo>
                        <a:pt x="14042" y="7258"/>
                        <a:pt x="14079" y="7247"/>
                        <a:pt x="14111" y="7225"/>
                      </a:cubicBezTo>
                      <a:cubicBezTo>
                        <a:pt x="14142" y="7204"/>
                        <a:pt x="14170" y="7160"/>
                        <a:pt x="14195" y="7094"/>
                      </a:cubicBezTo>
                      <a:cubicBezTo>
                        <a:pt x="14220" y="7028"/>
                        <a:pt x="14238" y="6932"/>
                        <a:pt x="14247" y="6807"/>
                      </a:cubicBezTo>
                      <a:cubicBezTo>
                        <a:pt x="14256" y="6681"/>
                        <a:pt x="14261" y="6522"/>
                        <a:pt x="14261" y="6327"/>
                      </a:cubicBezTo>
                      <a:cubicBezTo>
                        <a:pt x="14261" y="6183"/>
                        <a:pt x="14258" y="6056"/>
                        <a:pt x="14252" y="5946"/>
                      </a:cubicBezTo>
                      <a:cubicBezTo>
                        <a:pt x="14245" y="5836"/>
                        <a:pt x="14234" y="5742"/>
                        <a:pt x="14219" y="5664"/>
                      </a:cubicBezTo>
                      <a:cubicBezTo>
                        <a:pt x="14203" y="5586"/>
                        <a:pt x="14181" y="5520"/>
                        <a:pt x="14153" y="5466"/>
                      </a:cubicBezTo>
                      <a:cubicBezTo>
                        <a:pt x="14125" y="5413"/>
                        <a:pt x="14084" y="5360"/>
                        <a:pt x="14031" y="5307"/>
                      </a:cubicBezTo>
                      <a:cubicBezTo>
                        <a:pt x="13977" y="5253"/>
                        <a:pt x="13882" y="5194"/>
                        <a:pt x="13744" y="5128"/>
                      </a:cubicBezTo>
                      <a:cubicBezTo>
                        <a:pt x="13606" y="5062"/>
                        <a:pt x="13452" y="4999"/>
                        <a:pt x="13283" y="4940"/>
                      </a:cubicBezTo>
                      <a:cubicBezTo>
                        <a:pt x="13113" y="4880"/>
                        <a:pt x="12932" y="4828"/>
                        <a:pt x="12737" y="4784"/>
                      </a:cubicBezTo>
                      <a:cubicBezTo>
                        <a:pt x="12543" y="4741"/>
                        <a:pt x="12358" y="4706"/>
                        <a:pt x="12182" y="4681"/>
                      </a:cubicBezTo>
                      <a:lnTo>
                        <a:pt x="12370" y="2903"/>
                      </a:lnTo>
                      <a:cubicBezTo>
                        <a:pt x="12370" y="2834"/>
                        <a:pt x="12361" y="2771"/>
                        <a:pt x="12342" y="2715"/>
                      </a:cubicBezTo>
                      <a:cubicBezTo>
                        <a:pt x="12323" y="2659"/>
                        <a:pt x="12279" y="2613"/>
                        <a:pt x="12210" y="2579"/>
                      </a:cubicBezTo>
                      <a:cubicBezTo>
                        <a:pt x="12141" y="2544"/>
                        <a:pt x="12043" y="2517"/>
                        <a:pt x="11914" y="2499"/>
                      </a:cubicBezTo>
                      <a:cubicBezTo>
                        <a:pt x="11786" y="2480"/>
                        <a:pt x="11624" y="2470"/>
                        <a:pt x="11430" y="2470"/>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grpSp>
        </p:grpSp>
        <p:grpSp>
          <p:nvGrpSpPr>
            <p:cNvPr id="185" name="Grup 184">
              <a:extLst>
                <a:ext uri="{FF2B5EF4-FFF2-40B4-BE49-F238E27FC236}">
                  <a16:creationId xmlns:a16="http://schemas.microsoft.com/office/drawing/2014/main" id="{B4712CD4-9982-459D-9A62-E4CEFDE74DAD}"/>
                </a:ext>
              </a:extLst>
            </p:cNvPr>
            <p:cNvGrpSpPr/>
            <p:nvPr/>
          </p:nvGrpSpPr>
          <p:grpSpPr>
            <a:xfrm>
              <a:off x="5873939" y="4695300"/>
              <a:ext cx="984358" cy="594289"/>
              <a:chOff x="10936368" y="4879614"/>
              <a:chExt cx="710829" cy="429150"/>
            </a:xfrm>
            <a:solidFill>
              <a:srgbClr val="FF0000"/>
            </a:solidFill>
          </p:grpSpPr>
          <p:sp>
            <p:nvSpPr>
              <p:cNvPr id="188" name="Freeform 210">
                <a:extLst>
                  <a:ext uri="{FF2B5EF4-FFF2-40B4-BE49-F238E27FC236}">
                    <a16:creationId xmlns:a16="http://schemas.microsoft.com/office/drawing/2014/main" id="{37768895-0E04-4275-8F67-5515AE95212B}"/>
                  </a:ext>
                </a:extLst>
              </p:cNvPr>
              <p:cNvSpPr/>
              <p:nvPr/>
            </p:nvSpPr>
            <p:spPr>
              <a:xfrm>
                <a:off x="11192626" y="4879614"/>
                <a:ext cx="198329" cy="237029"/>
              </a:xfrm>
              <a:custGeom>
                <a:avLst/>
                <a:gdLst/>
                <a:ahLst/>
                <a:cxnLst>
                  <a:cxn ang="0">
                    <a:pos x="wd2" y="hd2"/>
                  </a:cxn>
                  <a:cxn ang="5400000">
                    <a:pos x="wd2" y="hd2"/>
                  </a:cxn>
                  <a:cxn ang="10800000">
                    <a:pos x="wd2" y="hd2"/>
                  </a:cxn>
                  <a:cxn ang="16200000">
                    <a:pos x="wd2" y="hd2"/>
                  </a:cxn>
                </a:cxnLst>
                <a:rect l="0" t="0" r="r" b="b"/>
                <a:pathLst>
                  <a:path w="20995" h="21559" extrusionOk="0">
                    <a:moveTo>
                      <a:pt x="10490" y="0"/>
                    </a:moveTo>
                    <a:cubicBezTo>
                      <a:pt x="14565" y="0"/>
                      <a:pt x="18014" y="3079"/>
                      <a:pt x="19164" y="7321"/>
                    </a:cubicBezTo>
                    <a:lnTo>
                      <a:pt x="19191" y="7441"/>
                    </a:lnTo>
                    <a:lnTo>
                      <a:pt x="19369" y="7550"/>
                    </a:lnTo>
                    <a:cubicBezTo>
                      <a:pt x="19739" y="7796"/>
                      <a:pt x="20148" y="8146"/>
                      <a:pt x="20532" y="8581"/>
                    </a:cubicBezTo>
                    <a:cubicBezTo>
                      <a:pt x="20983" y="9344"/>
                      <a:pt x="21298" y="11216"/>
                      <a:pt x="20532" y="12867"/>
                    </a:cubicBezTo>
                    <a:cubicBezTo>
                      <a:pt x="20226" y="13485"/>
                      <a:pt x="19470" y="14128"/>
                      <a:pt x="18870" y="14266"/>
                    </a:cubicBezTo>
                    <a:lnTo>
                      <a:pt x="18757" y="14283"/>
                    </a:lnTo>
                    <a:lnTo>
                      <a:pt x="18625" y="14595"/>
                    </a:lnTo>
                    <a:cubicBezTo>
                      <a:pt x="16853" y="18550"/>
                      <a:pt x="12977" y="21600"/>
                      <a:pt x="10314" y="21558"/>
                    </a:cubicBezTo>
                    <a:cubicBezTo>
                      <a:pt x="7650" y="21517"/>
                      <a:pt x="4186" y="18696"/>
                      <a:pt x="2460" y="14720"/>
                    </a:cubicBezTo>
                    <a:lnTo>
                      <a:pt x="2271" y="14232"/>
                    </a:lnTo>
                    <a:lnTo>
                      <a:pt x="2126" y="14211"/>
                    </a:lnTo>
                    <a:cubicBezTo>
                      <a:pt x="1526" y="14073"/>
                      <a:pt x="770" y="13430"/>
                      <a:pt x="464" y="12811"/>
                    </a:cubicBezTo>
                    <a:cubicBezTo>
                      <a:pt x="-302" y="11161"/>
                      <a:pt x="13" y="9289"/>
                      <a:pt x="464" y="8525"/>
                    </a:cubicBezTo>
                    <a:cubicBezTo>
                      <a:pt x="752" y="8199"/>
                      <a:pt x="1054" y="7921"/>
                      <a:pt x="1343" y="7698"/>
                    </a:cubicBezTo>
                    <a:lnTo>
                      <a:pt x="1607" y="7509"/>
                    </a:lnTo>
                    <a:lnTo>
                      <a:pt x="1674" y="7197"/>
                    </a:lnTo>
                    <a:cubicBezTo>
                      <a:pt x="2714" y="2860"/>
                      <a:pt x="6414" y="0"/>
                      <a:pt x="1049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189" name="Rectangle 92">
                <a:extLst>
                  <a:ext uri="{FF2B5EF4-FFF2-40B4-BE49-F238E27FC236}">
                    <a16:creationId xmlns:a16="http://schemas.microsoft.com/office/drawing/2014/main" id="{DC928B02-D6D0-45F9-A83B-B276BA833178}"/>
                  </a:ext>
                </a:extLst>
              </p:cNvPr>
              <p:cNvSpPr/>
              <p:nvPr/>
            </p:nvSpPr>
            <p:spPr>
              <a:xfrm>
                <a:off x="11093242" y="5107665"/>
                <a:ext cx="397017" cy="201099"/>
              </a:xfrm>
              <a:custGeom>
                <a:avLst/>
                <a:gdLst/>
                <a:ahLst/>
                <a:cxnLst>
                  <a:cxn ang="0">
                    <a:pos x="wd2" y="hd2"/>
                  </a:cxn>
                  <a:cxn ang="5400000">
                    <a:pos x="wd2" y="hd2"/>
                  </a:cxn>
                  <a:cxn ang="10800000">
                    <a:pos x="wd2" y="hd2"/>
                  </a:cxn>
                  <a:cxn ang="16200000">
                    <a:pos x="wd2" y="hd2"/>
                  </a:cxn>
                </a:cxnLst>
                <a:rect l="0" t="0" r="r" b="b"/>
                <a:pathLst>
                  <a:path w="21064" h="21495" extrusionOk="0">
                    <a:moveTo>
                      <a:pt x="1905" y="5533"/>
                    </a:moveTo>
                    <a:cubicBezTo>
                      <a:pt x="3193" y="2594"/>
                      <a:pt x="5746" y="-105"/>
                      <a:pt x="6854" y="82"/>
                    </a:cubicBezTo>
                    <a:lnTo>
                      <a:pt x="10504" y="17076"/>
                    </a:lnTo>
                    <a:lnTo>
                      <a:pt x="14300" y="2"/>
                    </a:lnTo>
                    <a:cubicBezTo>
                      <a:pt x="14962" y="-78"/>
                      <a:pt x="17577" y="2086"/>
                      <a:pt x="18890" y="4811"/>
                    </a:cubicBezTo>
                    <a:cubicBezTo>
                      <a:pt x="20950" y="9491"/>
                      <a:pt x="21095" y="17697"/>
                      <a:pt x="21059" y="21495"/>
                    </a:cubicBezTo>
                    <a:lnTo>
                      <a:pt x="16830" y="21484"/>
                    </a:lnTo>
                    <a:cubicBezTo>
                      <a:pt x="16830" y="18973"/>
                      <a:pt x="16830" y="16461"/>
                      <a:pt x="16830" y="13950"/>
                    </a:cubicBezTo>
                    <a:cubicBezTo>
                      <a:pt x="16806" y="12854"/>
                      <a:pt x="15812" y="11792"/>
                      <a:pt x="15761" y="14464"/>
                    </a:cubicBezTo>
                    <a:cubicBezTo>
                      <a:pt x="15756" y="16789"/>
                      <a:pt x="15772" y="19160"/>
                      <a:pt x="15767" y="21484"/>
                    </a:cubicBezTo>
                    <a:lnTo>
                      <a:pt x="5299" y="21471"/>
                    </a:lnTo>
                    <a:cubicBezTo>
                      <a:pt x="5290" y="18926"/>
                      <a:pt x="5281" y="16755"/>
                      <a:pt x="5294" y="14350"/>
                    </a:cubicBezTo>
                    <a:cubicBezTo>
                      <a:pt x="5149" y="12106"/>
                      <a:pt x="4034" y="13228"/>
                      <a:pt x="4143" y="14350"/>
                    </a:cubicBezTo>
                    <a:lnTo>
                      <a:pt x="4143" y="21451"/>
                    </a:lnTo>
                    <a:lnTo>
                      <a:pt x="134" y="21495"/>
                    </a:lnTo>
                    <a:cubicBezTo>
                      <a:pt x="-505" y="10884"/>
                      <a:pt x="1314" y="7487"/>
                      <a:pt x="1905" y="5533"/>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dirty="0"/>
              </a:p>
            </p:txBody>
          </p:sp>
          <p:sp>
            <p:nvSpPr>
              <p:cNvPr id="190" name="Freeform 14">
                <a:extLst>
                  <a:ext uri="{FF2B5EF4-FFF2-40B4-BE49-F238E27FC236}">
                    <a16:creationId xmlns:a16="http://schemas.microsoft.com/office/drawing/2014/main" id="{D981494E-0742-4528-B701-9CC74D20DFB5}"/>
                  </a:ext>
                </a:extLst>
              </p:cNvPr>
              <p:cNvSpPr/>
              <p:nvPr/>
            </p:nvSpPr>
            <p:spPr>
              <a:xfrm>
                <a:off x="11275080" y="5123475"/>
                <a:ext cx="31416" cy="36274"/>
              </a:xfrm>
              <a:custGeom>
                <a:avLst/>
                <a:gdLst/>
                <a:ahLst/>
                <a:cxnLst>
                  <a:cxn ang="0">
                    <a:pos x="wd2" y="hd2"/>
                  </a:cxn>
                  <a:cxn ang="5400000">
                    <a:pos x="wd2" y="hd2"/>
                  </a:cxn>
                  <a:cxn ang="10800000">
                    <a:pos x="wd2" y="hd2"/>
                  </a:cxn>
                  <a:cxn ang="16200000">
                    <a:pos x="wd2" y="hd2"/>
                  </a:cxn>
                </a:cxnLst>
                <a:rect l="0" t="0" r="r" b="b"/>
                <a:pathLst>
                  <a:path w="20546" h="19156" extrusionOk="0">
                    <a:moveTo>
                      <a:pt x="5011" y="983"/>
                    </a:moveTo>
                    <a:cubicBezTo>
                      <a:pt x="7359" y="51"/>
                      <a:pt x="16505" y="-1252"/>
                      <a:pt x="19540" y="2639"/>
                    </a:cubicBezTo>
                    <a:cubicBezTo>
                      <a:pt x="20936" y="4607"/>
                      <a:pt x="20875" y="7397"/>
                      <a:pt x="19382" y="9833"/>
                    </a:cubicBezTo>
                    <a:cubicBezTo>
                      <a:pt x="17933" y="12064"/>
                      <a:pt x="16578" y="14126"/>
                      <a:pt x="13984" y="16952"/>
                    </a:cubicBezTo>
                    <a:cubicBezTo>
                      <a:pt x="12556" y="19031"/>
                      <a:pt x="8549" y="20348"/>
                      <a:pt x="7692" y="17590"/>
                    </a:cubicBezTo>
                    <a:cubicBezTo>
                      <a:pt x="5792" y="12142"/>
                      <a:pt x="2747" y="12321"/>
                      <a:pt x="237" y="8123"/>
                    </a:cubicBezTo>
                    <a:cubicBezTo>
                      <a:pt x="-664" y="4868"/>
                      <a:pt x="1019" y="2742"/>
                      <a:pt x="5011" y="983"/>
                    </a:cubicBezTo>
                    <a:close/>
                  </a:path>
                </a:pathLst>
              </a:custGeom>
              <a:grpFill/>
              <a:ln w="12700" cap="flat">
                <a:noFill/>
                <a:miter lim="400000"/>
              </a:ln>
              <a:effectLst/>
            </p:spPr>
            <p:txBody>
              <a:bodyPr wrap="square" lIns="45720" tIns="45720" rIns="45720" bIns="45720" numCol="1" anchor="t">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latin typeface="Calibri"/>
                    <a:ea typeface="Calibri"/>
                    <a:cs typeface="Calibri"/>
                    <a:sym typeface="Calibri"/>
                  </a:defRPr>
                </a:pPr>
                <a:endParaRPr sz="3600"/>
              </a:p>
            </p:txBody>
          </p:sp>
          <p:sp>
            <p:nvSpPr>
              <p:cNvPr id="191" name="Diamond 100">
                <a:extLst>
                  <a:ext uri="{FF2B5EF4-FFF2-40B4-BE49-F238E27FC236}">
                    <a16:creationId xmlns:a16="http://schemas.microsoft.com/office/drawing/2014/main" id="{DA7877C6-A8BB-40A4-838C-D3229DB59E88}"/>
                  </a:ext>
                </a:extLst>
              </p:cNvPr>
              <p:cNvSpPr/>
              <p:nvPr/>
            </p:nvSpPr>
            <p:spPr>
              <a:xfrm>
                <a:off x="11269527" y="5152368"/>
                <a:ext cx="42235" cy="94709"/>
              </a:xfrm>
              <a:custGeom>
                <a:avLst/>
                <a:gdLst/>
                <a:ahLst/>
                <a:cxnLst>
                  <a:cxn ang="0">
                    <a:pos x="wd2" y="hd2"/>
                  </a:cxn>
                  <a:cxn ang="5400000">
                    <a:pos x="wd2" y="hd2"/>
                  </a:cxn>
                  <a:cxn ang="10800000">
                    <a:pos x="wd2" y="hd2"/>
                  </a:cxn>
                  <a:cxn ang="16200000">
                    <a:pos x="wd2" y="hd2"/>
                  </a:cxn>
                </a:cxnLst>
                <a:rect l="0" t="0" r="r" b="b"/>
                <a:pathLst>
                  <a:path w="21600" h="21600" extrusionOk="0">
                    <a:moveTo>
                      <a:pt x="0" y="11246"/>
                    </a:moveTo>
                    <a:lnTo>
                      <a:pt x="5417" y="0"/>
                    </a:lnTo>
                    <a:lnTo>
                      <a:pt x="8129" y="1966"/>
                    </a:lnTo>
                    <a:lnTo>
                      <a:pt x="14780" y="1983"/>
                    </a:lnTo>
                    <a:lnTo>
                      <a:pt x="17442" y="195"/>
                    </a:lnTo>
                    <a:lnTo>
                      <a:pt x="21600" y="11196"/>
                    </a:lnTo>
                    <a:lnTo>
                      <a:pt x="9532" y="21600"/>
                    </a:lnTo>
                    <a:lnTo>
                      <a:pt x="0" y="11246"/>
                    </a:ln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192" name="Freeform 206">
                <a:extLst>
                  <a:ext uri="{FF2B5EF4-FFF2-40B4-BE49-F238E27FC236}">
                    <a16:creationId xmlns:a16="http://schemas.microsoft.com/office/drawing/2014/main" id="{241880C4-CE66-424D-AB6B-09A8C9755724}"/>
                  </a:ext>
                </a:extLst>
              </p:cNvPr>
              <p:cNvSpPr/>
              <p:nvPr/>
            </p:nvSpPr>
            <p:spPr>
              <a:xfrm>
                <a:off x="11010482" y="4909631"/>
                <a:ext cx="142055" cy="169773"/>
              </a:xfrm>
              <a:custGeom>
                <a:avLst/>
                <a:gdLst/>
                <a:ahLst/>
                <a:cxnLst>
                  <a:cxn ang="0">
                    <a:pos x="wd2" y="hd2"/>
                  </a:cxn>
                  <a:cxn ang="5400000">
                    <a:pos x="wd2" y="hd2"/>
                  </a:cxn>
                  <a:cxn ang="10800000">
                    <a:pos x="wd2" y="hd2"/>
                  </a:cxn>
                  <a:cxn ang="16200000">
                    <a:pos x="wd2" y="hd2"/>
                  </a:cxn>
                </a:cxnLst>
                <a:rect l="0" t="0" r="r" b="b"/>
                <a:pathLst>
                  <a:path w="20995" h="21559" extrusionOk="0">
                    <a:moveTo>
                      <a:pt x="10490" y="0"/>
                    </a:moveTo>
                    <a:cubicBezTo>
                      <a:pt x="14565" y="0"/>
                      <a:pt x="18014" y="3079"/>
                      <a:pt x="19164" y="7321"/>
                    </a:cubicBezTo>
                    <a:lnTo>
                      <a:pt x="19191" y="7441"/>
                    </a:lnTo>
                    <a:lnTo>
                      <a:pt x="19369" y="7550"/>
                    </a:lnTo>
                    <a:cubicBezTo>
                      <a:pt x="19739" y="7796"/>
                      <a:pt x="20148" y="8146"/>
                      <a:pt x="20532" y="8581"/>
                    </a:cubicBezTo>
                    <a:cubicBezTo>
                      <a:pt x="20983" y="9344"/>
                      <a:pt x="21298" y="11216"/>
                      <a:pt x="20532" y="12867"/>
                    </a:cubicBezTo>
                    <a:cubicBezTo>
                      <a:pt x="20226" y="13485"/>
                      <a:pt x="19470" y="14128"/>
                      <a:pt x="18870" y="14266"/>
                    </a:cubicBezTo>
                    <a:lnTo>
                      <a:pt x="18757" y="14283"/>
                    </a:lnTo>
                    <a:lnTo>
                      <a:pt x="18625" y="14595"/>
                    </a:lnTo>
                    <a:cubicBezTo>
                      <a:pt x="16853" y="18550"/>
                      <a:pt x="12977" y="21600"/>
                      <a:pt x="10314" y="21558"/>
                    </a:cubicBezTo>
                    <a:cubicBezTo>
                      <a:pt x="7650" y="21517"/>
                      <a:pt x="4186" y="18696"/>
                      <a:pt x="2460" y="14720"/>
                    </a:cubicBezTo>
                    <a:lnTo>
                      <a:pt x="2271" y="14232"/>
                    </a:lnTo>
                    <a:lnTo>
                      <a:pt x="2126" y="14211"/>
                    </a:lnTo>
                    <a:cubicBezTo>
                      <a:pt x="1526" y="14073"/>
                      <a:pt x="770" y="13430"/>
                      <a:pt x="464" y="12811"/>
                    </a:cubicBezTo>
                    <a:cubicBezTo>
                      <a:pt x="-302" y="11161"/>
                      <a:pt x="13" y="9289"/>
                      <a:pt x="464" y="8525"/>
                    </a:cubicBezTo>
                    <a:cubicBezTo>
                      <a:pt x="752" y="8199"/>
                      <a:pt x="1054" y="7921"/>
                      <a:pt x="1343" y="7698"/>
                    </a:cubicBezTo>
                    <a:lnTo>
                      <a:pt x="1607" y="7509"/>
                    </a:lnTo>
                    <a:lnTo>
                      <a:pt x="1674" y="7197"/>
                    </a:lnTo>
                    <a:cubicBezTo>
                      <a:pt x="2714" y="2860"/>
                      <a:pt x="6414" y="0"/>
                      <a:pt x="1049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193" name="Rectangle 92">
                <a:extLst>
                  <a:ext uri="{FF2B5EF4-FFF2-40B4-BE49-F238E27FC236}">
                    <a16:creationId xmlns:a16="http://schemas.microsoft.com/office/drawing/2014/main" id="{743168E3-A70E-4FF0-BAD9-93D4A56BCCE1}"/>
                  </a:ext>
                </a:extLst>
              </p:cNvPr>
              <p:cNvSpPr/>
              <p:nvPr/>
            </p:nvSpPr>
            <p:spPr>
              <a:xfrm>
                <a:off x="10936368" y="5071706"/>
                <a:ext cx="256188" cy="142008"/>
              </a:xfrm>
              <a:custGeom>
                <a:avLst/>
                <a:gdLst/>
                <a:ahLst/>
                <a:cxnLst>
                  <a:cxn ang="0">
                    <a:pos x="wd2" y="hd2"/>
                  </a:cxn>
                  <a:cxn ang="5400000">
                    <a:pos x="wd2" y="hd2"/>
                  </a:cxn>
                  <a:cxn ang="10800000">
                    <a:pos x="wd2" y="hd2"/>
                  </a:cxn>
                  <a:cxn ang="16200000">
                    <a:pos x="wd2" y="hd2"/>
                  </a:cxn>
                </a:cxnLst>
                <a:rect l="0" t="0" r="r" b="b"/>
                <a:pathLst>
                  <a:path w="21463" h="21600" extrusionOk="0">
                    <a:moveTo>
                      <a:pt x="2290" y="5576"/>
                    </a:moveTo>
                    <a:cubicBezTo>
                      <a:pt x="3747" y="2658"/>
                      <a:pt x="6085" y="473"/>
                      <a:pt x="7668" y="0"/>
                    </a:cubicBezTo>
                    <a:lnTo>
                      <a:pt x="12209" y="17199"/>
                    </a:lnTo>
                    <a:lnTo>
                      <a:pt x="16419" y="195"/>
                    </a:lnTo>
                    <a:cubicBezTo>
                      <a:pt x="16649" y="190"/>
                      <a:pt x="20274" y="484"/>
                      <a:pt x="21463" y="4821"/>
                    </a:cubicBezTo>
                    <a:cubicBezTo>
                      <a:pt x="21232" y="6436"/>
                      <a:pt x="15817" y="7039"/>
                      <a:pt x="13180" y="21600"/>
                    </a:cubicBezTo>
                    <a:lnTo>
                      <a:pt x="6240" y="21600"/>
                    </a:lnTo>
                    <a:cubicBezTo>
                      <a:pt x="6245" y="19229"/>
                      <a:pt x="6250" y="16859"/>
                      <a:pt x="6256" y="14488"/>
                    </a:cubicBezTo>
                    <a:cubicBezTo>
                      <a:pt x="6092" y="12260"/>
                      <a:pt x="4809" y="13324"/>
                      <a:pt x="4931" y="14438"/>
                    </a:cubicBezTo>
                    <a:cubicBezTo>
                      <a:pt x="4937" y="16774"/>
                      <a:pt x="4918" y="19059"/>
                      <a:pt x="4924" y="21394"/>
                    </a:cubicBezTo>
                    <a:lnTo>
                      <a:pt x="8" y="21422"/>
                    </a:lnTo>
                    <a:cubicBezTo>
                      <a:pt x="-137" y="9625"/>
                      <a:pt x="1622" y="7515"/>
                      <a:pt x="2290" y="5576"/>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dirty="0"/>
              </a:p>
            </p:txBody>
          </p:sp>
          <p:sp>
            <p:nvSpPr>
              <p:cNvPr id="194" name="Freeform 208">
                <a:extLst>
                  <a:ext uri="{FF2B5EF4-FFF2-40B4-BE49-F238E27FC236}">
                    <a16:creationId xmlns:a16="http://schemas.microsoft.com/office/drawing/2014/main" id="{85EAA2BE-A175-442F-986A-2E5B31D0DE06}"/>
                  </a:ext>
                </a:extLst>
              </p:cNvPr>
              <p:cNvSpPr/>
              <p:nvPr/>
            </p:nvSpPr>
            <p:spPr>
              <a:xfrm>
                <a:off x="11069541" y="5084298"/>
                <a:ext cx="22502" cy="25982"/>
              </a:xfrm>
              <a:custGeom>
                <a:avLst/>
                <a:gdLst/>
                <a:ahLst/>
                <a:cxnLst>
                  <a:cxn ang="0">
                    <a:pos x="wd2" y="hd2"/>
                  </a:cxn>
                  <a:cxn ang="5400000">
                    <a:pos x="wd2" y="hd2"/>
                  </a:cxn>
                  <a:cxn ang="10800000">
                    <a:pos x="wd2" y="hd2"/>
                  </a:cxn>
                  <a:cxn ang="16200000">
                    <a:pos x="wd2" y="hd2"/>
                  </a:cxn>
                </a:cxnLst>
                <a:rect l="0" t="0" r="r" b="b"/>
                <a:pathLst>
                  <a:path w="20546" h="19156" extrusionOk="0">
                    <a:moveTo>
                      <a:pt x="5011" y="983"/>
                    </a:moveTo>
                    <a:cubicBezTo>
                      <a:pt x="7359" y="51"/>
                      <a:pt x="16505" y="-1252"/>
                      <a:pt x="19540" y="2639"/>
                    </a:cubicBezTo>
                    <a:cubicBezTo>
                      <a:pt x="20936" y="4607"/>
                      <a:pt x="20875" y="7397"/>
                      <a:pt x="19382" y="9833"/>
                    </a:cubicBezTo>
                    <a:cubicBezTo>
                      <a:pt x="17933" y="12064"/>
                      <a:pt x="16578" y="14126"/>
                      <a:pt x="13984" y="16952"/>
                    </a:cubicBezTo>
                    <a:cubicBezTo>
                      <a:pt x="12556" y="19031"/>
                      <a:pt x="8549" y="20348"/>
                      <a:pt x="7692" y="17590"/>
                    </a:cubicBezTo>
                    <a:cubicBezTo>
                      <a:pt x="5792" y="12142"/>
                      <a:pt x="2747" y="12321"/>
                      <a:pt x="237" y="8123"/>
                    </a:cubicBezTo>
                    <a:cubicBezTo>
                      <a:pt x="-664" y="4868"/>
                      <a:pt x="1019" y="2742"/>
                      <a:pt x="5011" y="983"/>
                    </a:cubicBezTo>
                    <a:close/>
                  </a:path>
                </a:pathLst>
              </a:custGeom>
              <a:grpFill/>
              <a:ln w="12700" cap="flat">
                <a:noFill/>
                <a:miter lim="400000"/>
              </a:ln>
              <a:effectLst/>
            </p:spPr>
            <p:txBody>
              <a:bodyPr wrap="square" lIns="45720" tIns="45720" rIns="45720" bIns="45720" numCol="1" anchor="t">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latin typeface="Calibri"/>
                    <a:ea typeface="Calibri"/>
                    <a:cs typeface="Calibri"/>
                    <a:sym typeface="Calibri"/>
                  </a:defRPr>
                </a:pPr>
                <a:endParaRPr sz="3600"/>
              </a:p>
            </p:txBody>
          </p:sp>
          <p:sp>
            <p:nvSpPr>
              <p:cNvPr id="195" name="Diamond 100">
                <a:extLst>
                  <a:ext uri="{FF2B5EF4-FFF2-40B4-BE49-F238E27FC236}">
                    <a16:creationId xmlns:a16="http://schemas.microsoft.com/office/drawing/2014/main" id="{C1B4E27D-297F-4AD4-AF73-A09B2D37D091}"/>
                  </a:ext>
                </a:extLst>
              </p:cNvPr>
              <p:cNvSpPr/>
              <p:nvPr/>
            </p:nvSpPr>
            <p:spPr>
              <a:xfrm>
                <a:off x="11065563" y="5104993"/>
                <a:ext cx="30251" cy="67836"/>
              </a:xfrm>
              <a:custGeom>
                <a:avLst/>
                <a:gdLst/>
                <a:ahLst/>
                <a:cxnLst>
                  <a:cxn ang="0">
                    <a:pos x="wd2" y="hd2"/>
                  </a:cxn>
                  <a:cxn ang="5400000">
                    <a:pos x="wd2" y="hd2"/>
                  </a:cxn>
                  <a:cxn ang="10800000">
                    <a:pos x="wd2" y="hd2"/>
                  </a:cxn>
                  <a:cxn ang="16200000">
                    <a:pos x="wd2" y="hd2"/>
                  </a:cxn>
                </a:cxnLst>
                <a:rect l="0" t="0" r="r" b="b"/>
                <a:pathLst>
                  <a:path w="21600" h="21600" extrusionOk="0">
                    <a:moveTo>
                      <a:pt x="0" y="11246"/>
                    </a:moveTo>
                    <a:lnTo>
                      <a:pt x="5417" y="0"/>
                    </a:lnTo>
                    <a:lnTo>
                      <a:pt x="8129" y="1966"/>
                    </a:lnTo>
                    <a:lnTo>
                      <a:pt x="14780" y="1983"/>
                    </a:lnTo>
                    <a:lnTo>
                      <a:pt x="17442" y="195"/>
                    </a:lnTo>
                    <a:lnTo>
                      <a:pt x="21600" y="11196"/>
                    </a:lnTo>
                    <a:lnTo>
                      <a:pt x="9532" y="21600"/>
                    </a:lnTo>
                    <a:lnTo>
                      <a:pt x="0" y="11246"/>
                    </a:ln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196" name="Freeform 202">
                <a:extLst>
                  <a:ext uri="{FF2B5EF4-FFF2-40B4-BE49-F238E27FC236}">
                    <a16:creationId xmlns:a16="http://schemas.microsoft.com/office/drawing/2014/main" id="{4E31A94A-2228-45DC-98F5-E4386BB277BB}"/>
                  </a:ext>
                </a:extLst>
              </p:cNvPr>
              <p:cNvSpPr/>
              <p:nvPr/>
            </p:nvSpPr>
            <p:spPr>
              <a:xfrm flipH="1">
                <a:off x="11431028" y="4909631"/>
                <a:ext cx="142055" cy="169773"/>
              </a:xfrm>
              <a:custGeom>
                <a:avLst/>
                <a:gdLst/>
                <a:ahLst/>
                <a:cxnLst>
                  <a:cxn ang="0">
                    <a:pos x="wd2" y="hd2"/>
                  </a:cxn>
                  <a:cxn ang="5400000">
                    <a:pos x="wd2" y="hd2"/>
                  </a:cxn>
                  <a:cxn ang="10800000">
                    <a:pos x="wd2" y="hd2"/>
                  </a:cxn>
                  <a:cxn ang="16200000">
                    <a:pos x="wd2" y="hd2"/>
                  </a:cxn>
                </a:cxnLst>
                <a:rect l="0" t="0" r="r" b="b"/>
                <a:pathLst>
                  <a:path w="20995" h="21559" extrusionOk="0">
                    <a:moveTo>
                      <a:pt x="10490" y="0"/>
                    </a:moveTo>
                    <a:cubicBezTo>
                      <a:pt x="14565" y="0"/>
                      <a:pt x="18014" y="3079"/>
                      <a:pt x="19164" y="7321"/>
                    </a:cubicBezTo>
                    <a:lnTo>
                      <a:pt x="19191" y="7441"/>
                    </a:lnTo>
                    <a:lnTo>
                      <a:pt x="19369" y="7550"/>
                    </a:lnTo>
                    <a:cubicBezTo>
                      <a:pt x="19739" y="7796"/>
                      <a:pt x="20148" y="8146"/>
                      <a:pt x="20532" y="8581"/>
                    </a:cubicBezTo>
                    <a:cubicBezTo>
                      <a:pt x="20983" y="9344"/>
                      <a:pt x="21298" y="11216"/>
                      <a:pt x="20532" y="12867"/>
                    </a:cubicBezTo>
                    <a:cubicBezTo>
                      <a:pt x="20226" y="13485"/>
                      <a:pt x="19470" y="14128"/>
                      <a:pt x="18870" y="14266"/>
                    </a:cubicBezTo>
                    <a:lnTo>
                      <a:pt x="18757" y="14283"/>
                    </a:lnTo>
                    <a:lnTo>
                      <a:pt x="18625" y="14595"/>
                    </a:lnTo>
                    <a:cubicBezTo>
                      <a:pt x="16853" y="18550"/>
                      <a:pt x="12977" y="21600"/>
                      <a:pt x="10314" y="21558"/>
                    </a:cubicBezTo>
                    <a:cubicBezTo>
                      <a:pt x="7650" y="21517"/>
                      <a:pt x="4186" y="18696"/>
                      <a:pt x="2460" y="14720"/>
                    </a:cubicBezTo>
                    <a:lnTo>
                      <a:pt x="2271" y="14232"/>
                    </a:lnTo>
                    <a:lnTo>
                      <a:pt x="2126" y="14211"/>
                    </a:lnTo>
                    <a:cubicBezTo>
                      <a:pt x="1526" y="14073"/>
                      <a:pt x="770" y="13430"/>
                      <a:pt x="464" y="12811"/>
                    </a:cubicBezTo>
                    <a:cubicBezTo>
                      <a:pt x="-302" y="11161"/>
                      <a:pt x="13" y="9289"/>
                      <a:pt x="464" y="8525"/>
                    </a:cubicBezTo>
                    <a:cubicBezTo>
                      <a:pt x="752" y="8199"/>
                      <a:pt x="1054" y="7921"/>
                      <a:pt x="1343" y="7698"/>
                    </a:cubicBezTo>
                    <a:lnTo>
                      <a:pt x="1607" y="7509"/>
                    </a:lnTo>
                    <a:lnTo>
                      <a:pt x="1674" y="7197"/>
                    </a:lnTo>
                    <a:cubicBezTo>
                      <a:pt x="2714" y="2860"/>
                      <a:pt x="6414" y="0"/>
                      <a:pt x="10490" y="0"/>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197" name="Rectangle 92">
                <a:extLst>
                  <a:ext uri="{FF2B5EF4-FFF2-40B4-BE49-F238E27FC236}">
                    <a16:creationId xmlns:a16="http://schemas.microsoft.com/office/drawing/2014/main" id="{FACEBBAF-47F4-466C-9B7B-C9B3A55B4FA1}"/>
                  </a:ext>
                </a:extLst>
              </p:cNvPr>
              <p:cNvSpPr/>
              <p:nvPr/>
            </p:nvSpPr>
            <p:spPr>
              <a:xfrm flipH="1">
                <a:off x="11391009" y="5071707"/>
                <a:ext cx="256188" cy="142008"/>
              </a:xfrm>
              <a:custGeom>
                <a:avLst/>
                <a:gdLst/>
                <a:ahLst/>
                <a:cxnLst>
                  <a:cxn ang="0">
                    <a:pos x="wd2" y="hd2"/>
                  </a:cxn>
                  <a:cxn ang="5400000">
                    <a:pos x="wd2" y="hd2"/>
                  </a:cxn>
                  <a:cxn ang="10800000">
                    <a:pos x="wd2" y="hd2"/>
                  </a:cxn>
                  <a:cxn ang="16200000">
                    <a:pos x="wd2" y="hd2"/>
                  </a:cxn>
                </a:cxnLst>
                <a:rect l="0" t="0" r="r" b="b"/>
                <a:pathLst>
                  <a:path w="21463" h="21600" extrusionOk="0">
                    <a:moveTo>
                      <a:pt x="2290" y="5576"/>
                    </a:moveTo>
                    <a:cubicBezTo>
                      <a:pt x="3747" y="2658"/>
                      <a:pt x="6085" y="473"/>
                      <a:pt x="7668" y="0"/>
                    </a:cubicBezTo>
                    <a:lnTo>
                      <a:pt x="12209" y="17199"/>
                    </a:lnTo>
                    <a:lnTo>
                      <a:pt x="16419" y="195"/>
                    </a:lnTo>
                    <a:cubicBezTo>
                      <a:pt x="16649" y="190"/>
                      <a:pt x="20274" y="484"/>
                      <a:pt x="21463" y="4821"/>
                    </a:cubicBezTo>
                    <a:cubicBezTo>
                      <a:pt x="21232" y="6436"/>
                      <a:pt x="15817" y="7039"/>
                      <a:pt x="13180" y="21600"/>
                    </a:cubicBezTo>
                    <a:lnTo>
                      <a:pt x="6290" y="21600"/>
                    </a:lnTo>
                    <a:cubicBezTo>
                      <a:pt x="6303" y="19213"/>
                      <a:pt x="6267" y="16826"/>
                      <a:pt x="6281" y="14438"/>
                    </a:cubicBezTo>
                    <a:cubicBezTo>
                      <a:pt x="6117" y="12210"/>
                      <a:pt x="4809" y="13324"/>
                      <a:pt x="4931" y="14438"/>
                    </a:cubicBezTo>
                    <a:cubicBezTo>
                      <a:pt x="4937" y="16774"/>
                      <a:pt x="4918" y="19159"/>
                      <a:pt x="4924" y="21494"/>
                    </a:cubicBezTo>
                    <a:lnTo>
                      <a:pt x="8" y="21521"/>
                    </a:lnTo>
                    <a:cubicBezTo>
                      <a:pt x="-137" y="9725"/>
                      <a:pt x="1622" y="7515"/>
                      <a:pt x="2290" y="5576"/>
                    </a:cubicBez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sp>
            <p:nvSpPr>
              <p:cNvPr id="198" name="Freeform 204">
                <a:extLst>
                  <a:ext uri="{FF2B5EF4-FFF2-40B4-BE49-F238E27FC236}">
                    <a16:creationId xmlns:a16="http://schemas.microsoft.com/office/drawing/2014/main" id="{801EF544-0303-49BB-A9FD-764435834F90}"/>
                  </a:ext>
                </a:extLst>
              </p:cNvPr>
              <p:cNvSpPr/>
              <p:nvPr/>
            </p:nvSpPr>
            <p:spPr>
              <a:xfrm flipH="1">
                <a:off x="11491522" y="5084298"/>
                <a:ext cx="22502" cy="25982"/>
              </a:xfrm>
              <a:custGeom>
                <a:avLst/>
                <a:gdLst/>
                <a:ahLst/>
                <a:cxnLst>
                  <a:cxn ang="0">
                    <a:pos x="wd2" y="hd2"/>
                  </a:cxn>
                  <a:cxn ang="5400000">
                    <a:pos x="wd2" y="hd2"/>
                  </a:cxn>
                  <a:cxn ang="10800000">
                    <a:pos x="wd2" y="hd2"/>
                  </a:cxn>
                  <a:cxn ang="16200000">
                    <a:pos x="wd2" y="hd2"/>
                  </a:cxn>
                </a:cxnLst>
                <a:rect l="0" t="0" r="r" b="b"/>
                <a:pathLst>
                  <a:path w="20546" h="19156" extrusionOk="0">
                    <a:moveTo>
                      <a:pt x="5011" y="983"/>
                    </a:moveTo>
                    <a:cubicBezTo>
                      <a:pt x="7359" y="51"/>
                      <a:pt x="16505" y="-1252"/>
                      <a:pt x="19540" y="2639"/>
                    </a:cubicBezTo>
                    <a:cubicBezTo>
                      <a:pt x="20936" y="4607"/>
                      <a:pt x="20875" y="7397"/>
                      <a:pt x="19382" y="9833"/>
                    </a:cubicBezTo>
                    <a:cubicBezTo>
                      <a:pt x="17933" y="12064"/>
                      <a:pt x="16578" y="14126"/>
                      <a:pt x="13984" y="16952"/>
                    </a:cubicBezTo>
                    <a:cubicBezTo>
                      <a:pt x="12556" y="19031"/>
                      <a:pt x="8549" y="20348"/>
                      <a:pt x="7692" y="17590"/>
                    </a:cubicBezTo>
                    <a:cubicBezTo>
                      <a:pt x="5792" y="12142"/>
                      <a:pt x="2747" y="12321"/>
                      <a:pt x="237" y="8123"/>
                    </a:cubicBezTo>
                    <a:cubicBezTo>
                      <a:pt x="-664" y="4868"/>
                      <a:pt x="1019" y="2742"/>
                      <a:pt x="5011" y="983"/>
                    </a:cubicBezTo>
                    <a:close/>
                  </a:path>
                </a:pathLst>
              </a:custGeom>
              <a:grpFill/>
              <a:ln w="12700" cap="flat">
                <a:noFill/>
                <a:miter lim="400000"/>
              </a:ln>
              <a:effectLst/>
            </p:spPr>
            <p:txBody>
              <a:bodyPr wrap="square" lIns="45720" tIns="45720" rIns="45720" bIns="45720" numCol="1" anchor="t">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latin typeface="Calibri"/>
                    <a:ea typeface="Calibri"/>
                    <a:cs typeface="Calibri"/>
                    <a:sym typeface="Calibri"/>
                  </a:defRPr>
                </a:pPr>
                <a:endParaRPr sz="3600"/>
              </a:p>
            </p:txBody>
          </p:sp>
          <p:sp>
            <p:nvSpPr>
              <p:cNvPr id="199" name="Diamond 100">
                <a:extLst>
                  <a:ext uri="{FF2B5EF4-FFF2-40B4-BE49-F238E27FC236}">
                    <a16:creationId xmlns:a16="http://schemas.microsoft.com/office/drawing/2014/main" id="{11880264-7B3F-43AB-88B3-2245C6209887}"/>
                  </a:ext>
                </a:extLst>
              </p:cNvPr>
              <p:cNvSpPr/>
              <p:nvPr/>
            </p:nvSpPr>
            <p:spPr>
              <a:xfrm flipH="1">
                <a:off x="11487751" y="5104993"/>
                <a:ext cx="30251" cy="67836"/>
              </a:xfrm>
              <a:custGeom>
                <a:avLst/>
                <a:gdLst/>
                <a:ahLst/>
                <a:cxnLst>
                  <a:cxn ang="0">
                    <a:pos x="wd2" y="hd2"/>
                  </a:cxn>
                  <a:cxn ang="5400000">
                    <a:pos x="wd2" y="hd2"/>
                  </a:cxn>
                  <a:cxn ang="10800000">
                    <a:pos x="wd2" y="hd2"/>
                  </a:cxn>
                  <a:cxn ang="16200000">
                    <a:pos x="wd2" y="hd2"/>
                  </a:cxn>
                </a:cxnLst>
                <a:rect l="0" t="0" r="r" b="b"/>
                <a:pathLst>
                  <a:path w="21600" h="21600" extrusionOk="0">
                    <a:moveTo>
                      <a:pt x="0" y="11246"/>
                    </a:moveTo>
                    <a:lnTo>
                      <a:pt x="5417" y="0"/>
                    </a:lnTo>
                    <a:lnTo>
                      <a:pt x="8129" y="1966"/>
                    </a:lnTo>
                    <a:lnTo>
                      <a:pt x="14780" y="1983"/>
                    </a:lnTo>
                    <a:lnTo>
                      <a:pt x="17442" y="195"/>
                    </a:lnTo>
                    <a:lnTo>
                      <a:pt x="21600" y="11196"/>
                    </a:lnTo>
                    <a:lnTo>
                      <a:pt x="9532" y="21600"/>
                    </a:lnTo>
                    <a:lnTo>
                      <a:pt x="0" y="11246"/>
                    </a:lnTo>
                    <a:close/>
                  </a:path>
                </a:pathLst>
              </a:custGeom>
              <a:grpFill/>
              <a:ln w="12700" cap="flat">
                <a:noFill/>
                <a:miter lim="400000"/>
              </a:ln>
              <a:effectLst/>
            </p:spPr>
            <p:txBody>
              <a:bodyPr wrap="square" lIns="45720" tIns="45720" rIns="45720" bIns="45720" numCol="1" anchor="ctr">
                <a:no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solidFill>
                      <a:srgbClr val="FFFFFF"/>
                    </a:solidFill>
                    <a:latin typeface="Calibri"/>
                    <a:ea typeface="Calibri"/>
                    <a:cs typeface="Calibri"/>
                    <a:sym typeface="Calibri"/>
                  </a:defRPr>
                </a:pPr>
                <a:endParaRPr sz="3600"/>
              </a:p>
            </p:txBody>
          </p:sp>
        </p:grpSp>
        <p:sp>
          <p:nvSpPr>
            <p:cNvPr id="186" name="Metin kutusu 54">
              <a:extLst>
                <a:ext uri="{FF2B5EF4-FFF2-40B4-BE49-F238E27FC236}">
                  <a16:creationId xmlns:a16="http://schemas.microsoft.com/office/drawing/2014/main" id="{EB203FDE-C560-48AE-A36F-17D4CC52F62A}"/>
                </a:ext>
              </a:extLst>
            </p:cNvPr>
            <p:cNvSpPr txBox="1"/>
            <p:nvPr/>
          </p:nvSpPr>
          <p:spPr>
            <a:xfrm>
              <a:off x="6910466" y="2490958"/>
              <a:ext cx="3783912" cy="923330"/>
            </a:xfrm>
            <a:prstGeom prst="rect">
              <a:avLst/>
            </a:prstGeom>
            <a:noFill/>
          </p:spPr>
          <p:txBody>
            <a:bodyPr wrap="square" rtlCol="0">
              <a:sp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b="1" dirty="0">
                  <a:latin typeface="Arial" panose="020B0604020202020204" pitchFamily="34" charset="0"/>
                  <a:cs typeface="Arial" panose="020B0604020202020204" pitchFamily="34" charset="0"/>
                </a:rPr>
                <a:t>Toplam yatırım planı</a:t>
              </a:r>
            </a:p>
            <a:p>
              <a:r>
                <a:rPr lang="tr-TR" sz="3600" b="1" dirty="0">
                  <a:solidFill>
                    <a:schemeClr val="accent6"/>
                  </a:solidFill>
                  <a:latin typeface="Arial" panose="020B0604020202020204" pitchFamily="34" charset="0"/>
                  <a:cs typeface="Arial" panose="020B0604020202020204" pitchFamily="34" charset="0"/>
                </a:rPr>
                <a:t>19,5 Milyar $</a:t>
              </a:r>
            </a:p>
          </p:txBody>
        </p:sp>
        <p:sp>
          <p:nvSpPr>
            <p:cNvPr id="187" name="Metin kutusu 55">
              <a:extLst>
                <a:ext uri="{FF2B5EF4-FFF2-40B4-BE49-F238E27FC236}">
                  <a16:creationId xmlns:a16="http://schemas.microsoft.com/office/drawing/2014/main" id="{FB1B7FC3-2AE2-4F40-97C7-6DF77E43EB21}"/>
                </a:ext>
              </a:extLst>
            </p:cNvPr>
            <p:cNvSpPr txBox="1"/>
            <p:nvPr/>
          </p:nvSpPr>
          <p:spPr>
            <a:xfrm>
              <a:off x="6950087" y="4556913"/>
              <a:ext cx="3783912" cy="1200329"/>
            </a:xfrm>
            <a:prstGeom prst="rect">
              <a:avLst/>
            </a:prstGeom>
            <a:noFill/>
          </p:spPr>
          <p:txBody>
            <a:bodyPr wrap="square" rtlCol="0">
              <a:spAutoFit/>
            </a:bodyPr>
            <a:ls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b="1" dirty="0">
                  <a:latin typeface="Arial" panose="020B0604020202020204" pitchFamily="34" charset="0"/>
                  <a:cs typeface="Arial" panose="020B0604020202020204" pitchFamily="34" charset="0"/>
                </a:rPr>
                <a:t>Doğrudan ve dolaylı </a:t>
              </a:r>
            </a:p>
            <a:p>
              <a:r>
                <a:rPr lang="tr-TR" dirty="0">
                  <a:latin typeface="Arial" panose="020B0604020202020204" pitchFamily="34" charset="0"/>
                  <a:cs typeface="Arial" panose="020B0604020202020204" pitchFamily="34" charset="0"/>
                </a:rPr>
                <a:t>istihdam sağladığı kişi sayısı </a:t>
              </a:r>
            </a:p>
            <a:p>
              <a:r>
                <a:rPr lang="tr-TR" sz="3600" b="1" dirty="0">
                  <a:solidFill>
                    <a:schemeClr val="accent6"/>
                  </a:solidFill>
                  <a:latin typeface="Arial" panose="020B0604020202020204" pitchFamily="34" charset="0"/>
                  <a:cs typeface="Arial" panose="020B0604020202020204" pitchFamily="34" charset="0"/>
                </a:rPr>
                <a:t>10.000+ kişi</a:t>
              </a:r>
            </a:p>
          </p:txBody>
        </p:sp>
      </p:grpSp>
      <p:pic>
        <p:nvPicPr>
          <p:cNvPr id="230" name="Resim 229">
            <a:extLst>
              <a:ext uri="{FF2B5EF4-FFF2-40B4-BE49-F238E27FC236}">
                <a16:creationId xmlns:a16="http://schemas.microsoft.com/office/drawing/2014/main" id="{AF02ECC2-1784-48CC-A907-7414466ADD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231" name="Dikdörtgen 230">
            <a:extLst>
              <a:ext uri="{FF2B5EF4-FFF2-40B4-BE49-F238E27FC236}">
                <a16:creationId xmlns:a16="http://schemas.microsoft.com/office/drawing/2014/main" id="{3A957E29-705D-4652-9D99-76B53F69CA9F}"/>
              </a:ext>
            </a:extLst>
          </p:cNvPr>
          <p:cNvSpPr/>
          <p:nvPr/>
        </p:nvSpPr>
        <p:spPr>
          <a:xfrm>
            <a:off x="2154536" y="133889"/>
            <a:ext cx="5497018" cy="584775"/>
          </a:xfrm>
          <a:prstGeom prst="rect">
            <a:avLst/>
          </a:prstGeom>
        </p:spPr>
        <p:txBody>
          <a:bodyPr wrap="none">
            <a:spAutoFit/>
          </a:bodyPr>
          <a:lstStyle/>
          <a:p>
            <a:r>
              <a:rPr lang="tr-TR" sz="3200" b="1" dirty="0">
                <a:solidFill>
                  <a:schemeClr val="bg1"/>
                </a:solidFill>
              </a:rPr>
              <a:t>Dünden bugüne SOCAR Türkiye</a:t>
            </a:r>
            <a:endParaRPr lang="tr-TR" sz="3200" dirty="0"/>
          </a:p>
        </p:txBody>
      </p:sp>
    </p:spTree>
    <p:extLst>
      <p:ext uri="{BB962C8B-B14F-4D97-AF65-F5344CB8AC3E}">
        <p14:creationId xmlns:p14="http://schemas.microsoft.com/office/powerpoint/2010/main" val="310665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cxnSp>
        <p:nvCxnSpPr>
          <p:cNvPr id="143" name="Düz Bağlayıcı 142">
            <a:extLst>
              <a:ext uri="{FF2B5EF4-FFF2-40B4-BE49-F238E27FC236}">
                <a16:creationId xmlns:a16="http://schemas.microsoft.com/office/drawing/2014/main" id="{DA6E3393-4543-4C5A-AE19-F14778C4EF5C}"/>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4" name="Resim 143">
            <a:extLst>
              <a:ext uri="{FF2B5EF4-FFF2-40B4-BE49-F238E27FC236}">
                <a16:creationId xmlns:a16="http://schemas.microsoft.com/office/drawing/2014/main" id="{BBD796D4-EB86-42A4-A1D0-5BB865D8A382}"/>
              </a:ext>
            </a:extLst>
          </p:cNvPr>
          <p:cNvPicPr>
            <a:picLocks noChangeAspect="1"/>
          </p:cNvPicPr>
          <p:nvPr/>
        </p:nvPicPr>
        <p:blipFill>
          <a:blip r:embed="rId6"/>
          <a:stretch>
            <a:fillRect/>
          </a:stretch>
        </p:blipFill>
        <p:spPr>
          <a:xfrm>
            <a:off x="9294803" y="163316"/>
            <a:ext cx="1095423" cy="333767"/>
          </a:xfrm>
          <a:prstGeom prst="rect">
            <a:avLst/>
          </a:prstGeom>
        </p:spPr>
      </p:pic>
      <p:grpSp>
        <p:nvGrpSpPr>
          <p:cNvPr id="145" name="Grup 144">
            <a:extLst>
              <a:ext uri="{FF2B5EF4-FFF2-40B4-BE49-F238E27FC236}">
                <a16:creationId xmlns:a16="http://schemas.microsoft.com/office/drawing/2014/main" id="{FCCC7A20-96A2-4410-BD12-31FDB3EF2CF2}"/>
              </a:ext>
            </a:extLst>
          </p:cNvPr>
          <p:cNvGrpSpPr/>
          <p:nvPr/>
        </p:nvGrpSpPr>
        <p:grpSpPr>
          <a:xfrm>
            <a:off x="1077269" y="1605620"/>
            <a:ext cx="10080172" cy="4652672"/>
            <a:chOff x="1055914" y="1825625"/>
            <a:chExt cx="10080172" cy="4652672"/>
          </a:xfrm>
        </p:grpSpPr>
        <p:cxnSp>
          <p:nvCxnSpPr>
            <p:cNvPr id="146" name="Düz Bağlayıcı 145">
              <a:extLst>
                <a:ext uri="{FF2B5EF4-FFF2-40B4-BE49-F238E27FC236}">
                  <a16:creationId xmlns:a16="http://schemas.microsoft.com/office/drawing/2014/main" id="{4AF907AB-5524-440D-B37A-58C56A208D00}"/>
                </a:ext>
              </a:extLst>
            </p:cNvPr>
            <p:cNvCxnSpPr>
              <a:cxnSpLocks/>
            </p:cNvCxnSpPr>
            <p:nvPr/>
          </p:nvCxnSpPr>
          <p:spPr>
            <a:xfrm>
              <a:off x="6058308" y="1825625"/>
              <a:ext cx="0" cy="4606835"/>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7" name="Grup 146">
              <a:extLst>
                <a:ext uri="{FF2B5EF4-FFF2-40B4-BE49-F238E27FC236}">
                  <a16:creationId xmlns:a16="http://schemas.microsoft.com/office/drawing/2014/main" id="{1A8D1CBD-1C8A-4A93-9AB2-338E1E2AF39A}"/>
                </a:ext>
              </a:extLst>
            </p:cNvPr>
            <p:cNvGrpSpPr/>
            <p:nvPr/>
          </p:nvGrpSpPr>
          <p:grpSpPr>
            <a:xfrm flipH="1">
              <a:off x="6141371" y="1861801"/>
              <a:ext cx="1178763" cy="4545492"/>
              <a:chOff x="7054444" y="2122092"/>
              <a:chExt cx="2829331" cy="11001744"/>
            </a:xfrm>
          </p:grpSpPr>
          <p:grpSp>
            <p:nvGrpSpPr>
              <p:cNvPr id="229" name="Grup 228">
                <a:extLst>
                  <a:ext uri="{FF2B5EF4-FFF2-40B4-BE49-F238E27FC236}">
                    <a16:creationId xmlns:a16="http://schemas.microsoft.com/office/drawing/2014/main" id="{95495DF5-C63D-419D-8F76-131D95EFB0D9}"/>
                  </a:ext>
                </a:extLst>
              </p:cNvPr>
              <p:cNvGrpSpPr/>
              <p:nvPr/>
            </p:nvGrpSpPr>
            <p:grpSpPr>
              <a:xfrm>
                <a:off x="7054444" y="2122092"/>
                <a:ext cx="2829331" cy="1254128"/>
                <a:chOff x="7129057" y="2122092"/>
                <a:chExt cx="2829331" cy="1254128"/>
              </a:xfrm>
            </p:grpSpPr>
            <p:sp>
              <p:nvSpPr>
                <p:cNvPr id="272" name="Rounded Rectangle">
                  <a:extLst>
                    <a:ext uri="{FF2B5EF4-FFF2-40B4-BE49-F238E27FC236}">
                      <a16:creationId xmlns:a16="http://schemas.microsoft.com/office/drawing/2014/main" id="{58775353-E76B-45AD-9C4C-50BC21DE5B32}"/>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73" name="Group 39">
                  <a:extLst>
                    <a:ext uri="{FF2B5EF4-FFF2-40B4-BE49-F238E27FC236}">
                      <a16:creationId xmlns:a16="http://schemas.microsoft.com/office/drawing/2014/main" id="{1FC3CE01-652E-4192-9844-EF46A99C70EA}"/>
                    </a:ext>
                  </a:extLst>
                </p:cNvPr>
                <p:cNvGrpSpPr>
                  <a:grpSpLocks/>
                </p:cNvGrpSpPr>
                <p:nvPr/>
              </p:nvGrpSpPr>
              <p:grpSpPr bwMode="auto">
                <a:xfrm>
                  <a:off x="7129057" y="2122092"/>
                  <a:ext cx="1459709" cy="1254128"/>
                  <a:chOff x="162646" y="-1"/>
                  <a:chExt cx="1459578" cy="1253994"/>
                </a:xfrm>
              </p:grpSpPr>
              <p:sp>
                <p:nvSpPr>
                  <p:cNvPr id="275" name="Line">
                    <a:extLst>
                      <a:ext uri="{FF2B5EF4-FFF2-40B4-BE49-F238E27FC236}">
                        <a16:creationId xmlns:a16="http://schemas.microsoft.com/office/drawing/2014/main" id="{9F5A3C9A-FA0D-4B8E-9D7F-CD5CC1FAA1CE}"/>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76" name="Line">
                    <a:extLst>
                      <a:ext uri="{FF2B5EF4-FFF2-40B4-BE49-F238E27FC236}">
                        <a16:creationId xmlns:a16="http://schemas.microsoft.com/office/drawing/2014/main" id="{B2090744-4444-49E9-B96C-22107DA19CD6}"/>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74" name="Rounded Rectangle">
                  <a:extLst>
                    <a:ext uri="{FF2B5EF4-FFF2-40B4-BE49-F238E27FC236}">
                      <a16:creationId xmlns:a16="http://schemas.microsoft.com/office/drawing/2014/main" id="{E7049D2A-5727-40CD-A89E-F76B81C143F1}"/>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dirty="0">
                    <a:solidFill>
                      <a:srgbClr val="000000"/>
                    </a:solidFill>
                    <a:latin typeface="Arial" panose="020B0604020202020204" pitchFamily="34" charset="0"/>
                    <a:ea typeface="+mj-ea"/>
                    <a:cs typeface="Arial" panose="020B0604020202020204" pitchFamily="34" charset="0"/>
                    <a:sym typeface="Arial"/>
                  </a:endParaRPr>
                </a:p>
              </p:txBody>
            </p:sp>
          </p:grpSp>
          <p:grpSp>
            <p:nvGrpSpPr>
              <p:cNvPr id="230" name="Grup 229">
                <a:extLst>
                  <a:ext uri="{FF2B5EF4-FFF2-40B4-BE49-F238E27FC236}">
                    <a16:creationId xmlns:a16="http://schemas.microsoft.com/office/drawing/2014/main" id="{CE2070B1-0EDA-45B1-BBC9-169BABDA7E16}"/>
                  </a:ext>
                </a:extLst>
              </p:cNvPr>
              <p:cNvGrpSpPr/>
              <p:nvPr/>
            </p:nvGrpSpPr>
            <p:grpSpPr>
              <a:xfrm>
                <a:off x="7054444" y="3506031"/>
                <a:ext cx="2829331" cy="1254128"/>
                <a:chOff x="7129057" y="2122092"/>
                <a:chExt cx="2829331" cy="1254128"/>
              </a:xfrm>
            </p:grpSpPr>
            <p:sp>
              <p:nvSpPr>
                <p:cNvPr id="267" name="Rounded Rectangle">
                  <a:extLst>
                    <a:ext uri="{FF2B5EF4-FFF2-40B4-BE49-F238E27FC236}">
                      <a16:creationId xmlns:a16="http://schemas.microsoft.com/office/drawing/2014/main" id="{7B69A83C-83DC-4471-8AAB-1B5891009F1D}"/>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68" name="Group 39">
                  <a:extLst>
                    <a:ext uri="{FF2B5EF4-FFF2-40B4-BE49-F238E27FC236}">
                      <a16:creationId xmlns:a16="http://schemas.microsoft.com/office/drawing/2014/main" id="{5838902C-C0C2-41BA-88F4-8D0F17422E6B}"/>
                    </a:ext>
                  </a:extLst>
                </p:cNvPr>
                <p:cNvGrpSpPr>
                  <a:grpSpLocks/>
                </p:cNvGrpSpPr>
                <p:nvPr/>
              </p:nvGrpSpPr>
              <p:grpSpPr bwMode="auto">
                <a:xfrm>
                  <a:off x="7129057" y="2122092"/>
                  <a:ext cx="1459709" cy="1254128"/>
                  <a:chOff x="162646" y="-1"/>
                  <a:chExt cx="1459578" cy="1253994"/>
                </a:xfrm>
              </p:grpSpPr>
              <p:sp>
                <p:nvSpPr>
                  <p:cNvPr id="270" name="Line">
                    <a:extLst>
                      <a:ext uri="{FF2B5EF4-FFF2-40B4-BE49-F238E27FC236}">
                        <a16:creationId xmlns:a16="http://schemas.microsoft.com/office/drawing/2014/main" id="{EACF8E83-21FC-408E-8F4B-4133FBF7006D}"/>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71" name="Line">
                    <a:extLst>
                      <a:ext uri="{FF2B5EF4-FFF2-40B4-BE49-F238E27FC236}">
                        <a16:creationId xmlns:a16="http://schemas.microsoft.com/office/drawing/2014/main" id="{77E783C3-BE76-40B6-806A-32A6BF8E2D96}"/>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69" name="Rounded Rectangle">
                  <a:extLst>
                    <a:ext uri="{FF2B5EF4-FFF2-40B4-BE49-F238E27FC236}">
                      <a16:creationId xmlns:a16="http://schemas.microsoft.com/office/drawing/2014/main" id="{42AD6D5E-AB8B-4E45-AE7B-34345407862D}"/>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231" name="Grup 230">
                <a:extLst>
                  <a:ext uri="{FF2B5EF4-FFF2-40B4-BE49-F238E27FC236}">
                    <a16:creationId xmlns:a16="http://schemas.microsoft.com/office/drawing/2014/main" id="{57FAE327-334A-4DB5-AA2F-99ACF592BA5A}"/>
                  </a:ext>
                </a:extLst>
              </p:cNvPr>
              <p:cNvGrpSpPr/>
              <p:nvPr/>
            </p:nvGrpSpPr>
            <p:grpSpPr>
              <a:xfrm>
                <a:off x="7054444" y="4906116"/>
                <a:ext cx="2829331" cy="1254128"/>
                <a:chOff x="7129057" y="2122092"/>
                <a:chExt cx="2829331" cy="1254128"/>
              </a:xfrm>
            </p:grpSpPr>
            <p:sp>
              <p:nvSpPr>
                <p:cNvPr id="262" name="Rounded Rectangle">
                  <a:extLst>
                    <a:ext uri="{FF2B5EF4-FFF2-40B4-BE49-F238E27FC236}">
                      <a16:creationId xmlns:a16="http://schemas.microsoft.com/office/drawing/2014/main" id="{7BD81AB5-C498-4EC7-8947-38EBF9CA401C}"/>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63" name="Group 39">
                  <a:extLst>
                    <a:ext uri="{FF2B5EF4-FFF2-40B4-BE49-F238E27FC236}">
                      <a16:creationId xmlns:a16="http://schemas.microsoft.com/office/drawing/2014/main" id="{5C9B225A-7BD2-4A9E-9F80-C82BCEF3F37B}"/>
                    </a:ext>
                  </a:extLst>
                </p:cNvPr>
                <p:cNvGrpSpPr>
                  <a:grpSpLocks/>
                </p:cNvGrpSpPr>
                <p:nvPr/>
              </p:nvGrpSpPr>
              <p:grpSpPr bwMode="auto">
                <a:xfrm>
                  <a:off x="7129057" y="2122092"/>
                  <a:ext cx="1459709" cy="1254128"/>
                  <a:chOff x="162646" y="-1"/>
                  <a:chExt cx="1459578" cy="1253994"/>
                </a:xfrm>
              </p:grpSpPr>
              <p:sp>
                <p:nvSpPr>
                  <p:cNvPr id="265" name="Line">
                    <a:extLst>
                      <a:ext uri="{FF2B5EF4-FFF2-40B4-BE49-F238E27FC236}">
                        <a16:creationId xmlns:a16="http://schemas.microsoft.com/office/drawing/2014/main" id="{0040D9B4-736E-4CAB-B76E-4378B5763C12}"/>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66" name="Line">
                    <a:extLst>
                      <a:ext uri="{FF2B5EF4-FFF2-40B4-BE49-F238E27FC236}">
                        <a16:creationId xmlns:a16="http://schemas.microsoft.com/office/drawing/2014/main" id="{2039EFB4-B975-4F4F-AA7B-73029D87A988}"/>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64" name="Rounded Rectangle">
                  <a:extLst>
                    <a:ext uri="{FF2B5EF4-FFF2-40B4-BE49-F238E27FC236}">
                      <a16:creationId xmlns:a16="http://schemas.microsoft.com/office/drawing/2014/main" id="{673A0155-546E-4F48-9CFA-E91D73812F09}"/>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232" name="Grup 231">
                <a:extLst>
                  <a:ext uri="{FF2B5EF4-FFF2-40B4-BE49-F238E27FC236}">
                    <a16:creationId xmlns:a16="http://schemas.microsoft.com/office/drawing/2014/main" id="{7750D872-31E3-403E-8894-94D82CE0A52F}"/>
                  </a:ext>
                </a:extLst>
              </p:cNvPr>
              <p:cNvGrpSpPr/>
              <p:nvPr/>
            </p:nvGrpSpPr>
            <p:grpSpPr>
              <a:xfrm>
                <a:off x="7054444" y="6290055"/>
                <a:ext cx="2829331" cy="1254128"/>
                <a:chOff x="7129057" y="2122092"/>
                <a:chExt cx="2829331" cy="1254128"/>
              </a:xfrm>
            </p:grpSpPr>
            <p:sp>
              <p:nvSpPr>
                <p:cNvPr id="257" name="Rounded Rectangle">
                  <a:extLst>
                    <a:ext uri="{FF2B5EF4-FFF2-40B4-BE49-F238E27FC236}">
                      <a16:creationId xmlns:a16="http://schemas.microsoft.com/office/drawing/2014/main" id="{25EE9B79-0FD4-4EF1-8AC6-F882329D3D80}"/>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58" name="Group 39">
                  <a:extLst>
                    <a:ext uri="{FF2B5EF4-FFF2-40B4-BE49-F238E27FC236}">
                      <a16:creationId xmlns:a16="http://schemas.microsoft.com/office/drawing/2014/main" id="{9E4152CE-4B68-4FB8-A42C-BFCA6541C159}"/>
                    </a:ext>
                  </a:extLst>
                </p:cNvPr>
                <p:cNvGrpSpPr>
                  <a:grpSpLocks/>
                </p:cNvGrpSpPr>
                <p:nvPr/>
              </p:nvGrpSpPr>
              <p:grpSpPr bwMode="auto">
                <a:xfrm>
                  <a:off x="7129057" y="2122092"/>
                  <a:ext cx="1459709" cy="1254128"/>
                  <a:chOff x="162646" y="-1"/>
                  <a:chExt cx="1459578" cy="1253994"/>
                </a:xfrm>
              </p:grpSpPr>
              <p:sp>
                <p:nvSpPr>
                  <p:cNvPr id="260" name="Line">
                    <a:extLst>
                      <a:ext uri="{FF2B5EF4-FFF2-40B4-BE49-F238E27FC236}">
                        <a16:creationId xmlns:a16="http://schemas.microsoft.com/office/drawing/2014/main" id="{183AE911-5E90-42C9-A570-69C3B71430CB}"/>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61" name="Line">
                    <a:extLst>
                      <a:ext uri="{FF2B5EF4-FFF2-40B4-BE49-F238E27FC236}">
                        <a16:creationId xmlns:a16="http://schemas.microsoft.com/office/drawing/2014/main" id="{FF909759-BEA7-49CE-A341-67128795701F}"/>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59" name="Rounded Rectangle">
                  <a:extLst>
                    <a:ext uri="{FF2B5EF4-FFF2-40B4-BE49-F238E27FC236}">
                      <a16:creationId xmlns:a16="http://schemas.microsoft.com/office/drawing/2014/main" id="{55514315-7EC8-49AE-8C68-0BA97B49F0CD}"/>
                    </a:ext>
                  </a:extLst>
                </p:cNvPr>
                <p:cNvSpPr/>
                <p:nvPr/>
              </p:nvSpPr>
              <p:spPr>
                <a:xfrm>
                  <a:off x="7810502"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dirty="0">
                    <a:solidFill>
                      <a:srgbClr val="000000"/>
                    </a:solidFill>
                    <a:latin typeface="Arial" panose="020B0604020202020204" pitchFamily="34" charset="0"/>
                    <a:ea typeface="+mj-ea"/>
                    <a:cs typeface="Arial" panose="020B0604020202020204" pitchFamily="34" charset="0"/>
                    <a:sym typeface="Arial"/>
                  </a:endParaRPr>
                </a:p>
              </p:txBody>
            </p:sp>
          </p:grpSp>
          <p:grpSp>
            <p:nvGrpSpPr>
              <p:cNvPr id="233" name="Grup 232">
                <a:extLst>
                  <a:ext uri="{FF2B5EF4-FFF2-40B4-BE49-F238E27FC236}">
                    <a16:creationId xmlns:a16="http://schemas.microsoft.com/office/drawing/2014/main" id="{56E5053E-0CC8-4115-92D8-EA3CB41785A5}"/>
                  </a:ext>
                </a:extLst>
              </p:cNvPr>
              <p:cNvGrpSpPr/>
              <p:nvPr/>
            </p:nvGrpSpPr>
            <p:grpSpPr>
              <a:xfrm>
                <a:off x="7054444" y="7693045"/>
                <a:ext cx="2829331" cy="1254128"/>
                <a:chOff x="7129057" y="2122092"/>
                <a:chExt cx="2829331" cy="1254128"/>
              </a:xfrm>
            </p:grpSpPr>
            <p:sp>
              <p:nvSpPr>
                <p:cNvPr id="252" name="Rounded Rectangle">
                  <a:extLst>
                    <a:ext uri="{FF2B5EF4-FFF2-40B4-BE49-F238E27FC236}">
                      <a16:creationId xmlns:a16="http://schemas.microsoft.com/office/drawing/2014/main" id="{6886BDAF-5726-455B-B991-C09E57F88F30}"/>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53" name="Group 39">
                  <a:extLst>
                    <a:ext uri="{FF2B5EF4-FFF2-40B4-BE49-F238E27FC236}">
                      <a16:creationId xmlns:a16="http://schemas.microsoft.com/office/drawing/2014/main" id="{193E557C-8540-4D70-AC7D-1CC9552623B7}"/>
                    </a:ext>
                  </a:extLst>
                </p:cNvPr>
                <p:cNvGrpSpPr>
                  <a:grpSpLocks/>
                </p:cNvGrpSpPr>
                <p:nvPr/>
              </p:nvGrpSpPr>
              <p:grpSpPr bwMode="auto">
                <a:xfrm>
                  <a:off x="7129057" y="2122092"/>
                  <a:ext cx="1459709" cy="1254128"/>
                  <a:chOff x="162646" y="-1"/>
                  <a:chExt cx="1459578" cy="1253994"/>
                </a:xfrm>
              </p:grpSpPr>
              <p:sp>
                <p:nvSpPr>
                  <p:cNvPr id="255" name="Line">
                    <a:extLst>
                      <a:ext uri="{FF2B5EF4-FFF2-40B4-BE49-F238E27FC236}">
                        <a16:creationId xmlns:a16="http://schemas.microsoft.com/office/drawing/2014/main" id="{E1597ADA-04EE-4411-89B8-FE347B2564E6}"/>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6" name="Line">
                    <a:extLst>
                      <a:ext uri="{FF2B5EF4-FFF2-40B4-BE49-F238E27FC236}">
                        <a16:creationId xmlns:a16="http://schemas.microsoft.com/office/drawing/2014/main" id="{FF71A43F-F460-4AF1-BB99-C55A1BF08F78}"/>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54" name="Rounded Rectangle">
                  <a:extLst>
                    <a:ext uri="{FF2B5EF4-FFF2-40B4-BE49-F238E27FC236}">
                      <a16:creationId xmlns:a16="http://schemas.microsoft.com/office/drawing/2014/main" id="{6DD0523A-3713-4EE5-8649-D89AB3F95092}"/>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234" name="Grup 233">
                <a:extLst>
                  <a:ext uri="{FF2B5EF4-FFF2-40B4-BE49-F238E27FC236}">
                    <a16:creationId xmlns:a16="http://schemas.microsoft.com/office/drawing/2014/main" id="{888B4D40-2294-4ADA-91B5-0951066D9C83}"/>
                  </a:ext>
                </a:extLst>
              </p:cNvPr>
              <p:cNvGrpSpPr/>
              <p:nvPr/>
            </p:nvGrpSpPr>
            <p:grpSpPr>
              <a:xfrm>
                <a:off x="7054444" y="9090721"/>
                <a:ext cx="2829331" cy="1254128"/>
                <a:chOff x="7129057" y="2122092"/>
                <a:chExt cx="2829331" cy="1254128"/>
              </a:xfrm>
            </p:grpSpPr>
            <p:sp>
              <p:nvSpPr>
                <p:cNvPr id="247" name="Rounded Rectangle">
                  <a:extLst>
                    <a:ext uri="{FF2B5EF4-FFF2-40B4-BE49-F238E27FC236}">
                      <a16:creationId xmlns:a16="http://schemas.microsoft.com/office/drawing/2014/main" id="{60B2F6A4-1A14-431D-BB6C-7CE81BD11231}"/>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48" name="Group 39">
                  <a:extLst>
                    <a:ext uri="{FF2B5EF4-FFF2-40B4-BE49-F238E27FC236}">
                      <a16:creationId xmlns:a16="http://schemas.microsoft.com/office/drawing/2014/main" id="{E64D9636-19DC-4777-89E2-9ED7AFB672EC}"/>
                    </a:ext>
                  </a:extLst>
                </p:cNvPr>
                <p:cNvGrpSpPr>
                  <a:grpSpLocks/>
                </p:cNvGrpSpPr>
                <p:nvPr/>
              </p:nvGrpSpPr>
              <p:grpSpPr bwMode="auto">
                <a:xfrm>
                  <a:off x="7129057" y="2122092"/>
                  <a:ext cx="1459709" cy="1254128"/>
                  <a:chOff x="162646" y="-1"/>
                  <a:chExt cx="1459578" cy="1253994"/>
                </a:xfrm>
              </p:grpSpPr>
              <p:sp>
                <p:nvSpPr>
                  <p:cNvPr id="250" name="Line">
                    <a:extLst>
                      <a:ext uri="{FF2B5EF4-FFF2-40B4-BE49-F238E27FC236}">
                        <a16:creationId xmlns:a16="http://schemas.microsoft.com/office/drawing/2014/main" id="{043A3F28-AE87-4BED-A404-707EC4E14A6B}"/>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1" name="Line">
                    <a:extLst>
                      <a:ext uri="{FF2B5EF4-FFF2-40B4-BE49-F238E27FC236}">
                        <a16:creationId xmlns:a16="http://schemas.microsoft.com/office/drawing/2014/main" id="{E0D30A9B-F19E-4499-BB55-C061B2C8B37E}"/>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49" name="Rounded Rectangle">
                  <a:extLst>
                    <a:ext uri="{FF2B5EF4-FFF2-40B4-BE49-F238E27FC236}">
                      <a16:creationId xmlns:a16="http://schemas.microsoft.com/office/drawing/2014/main" id="{8C2E49CB-5463-4E8E-9591-06542FFF0658}"/>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235" name="Grup 234">
                <a:extLst>
                  <a:ext uri="{FF2B5EF4-FFF2-40B4-BE49-F238E27FC236}">
                    <a16:creationId xmlns:a16="http://schemas.microsoft.com/office/drawing/2014/main" id="{CE759B7C-2406-4BFD-9998-C00D56F29D90}"/>
                  </a:ext>
                </a:extLst>
              </p:cNvPr>
              <p:cNvGrpSpPr/>
              <p:nvPr/>
            </p:nvGrpSpPr>
            <p:grpSpPr>
              <a:xfrm>
                <a:off x="7054444" y="10485769"/>
                <a:ext cx="2829331" cy="1254128"/>
                <a:chOff x="7129057" y="2122092"/>
                <a:chExt cx="2829331" cy="1254128"/>
              </a:xfrm>
            </p:grpSpPr>
            <p:sp>
              <p:nvSpPr>
                <p:cNvPr id="242" name="Rounded Rectangle">
                  <a:extLst>
                    <a:ext uri="{FF2B5EF4-FFF2-40B4-BE49-F238E27FC236}">
                      <a16:creationId xmlns:a16="http://schemas.microsoft.com/office/drawing/2014/main" id="{E957F684-EE27-4C8B-8894-9D264132A588}"/>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43" name="Group 39">
                  <a:extLst>
                    <a:ext uri="{FF2B5EF4-FFF2-40B4-BE49-F238E27FC236}">
                      <a16:creationId xmlns:a16="http://schemas.microsoft.com/office/drawing/2014/main" id="{54B7BD52-BC7B-422A-9228-A527C86744C5}"/>
                    </a:ext>
                  </a:extLst>
                </p:cNvPr>
                <p:cNvGrpSpPr>
                  <a:grpSpLocks/>
                </p:cNvGrpSpPr>
                <p:nvPr/>
              </p:nvGrpSpPr>
              <p:grpSpPr bwMode="auto">
                <a:xfrm>
                  <a:off x="7129057" y="2122092"/>
                  <a:ext cx="1459709" cy="1254128"/>
                  <a:chOff x="162646" y="-1"/>
                  <a:chExt cx="1459578" cy="1253994"/>
                </a:xfrm>
              </p:grpSpPr>
              <p:sp>
                <p:nvSpPr>
                  <p:cNvPr id="245" name="Line">
                    <a:extLst>
                      <a:ext uri="{FF2B5EF4-FFF2-40B4-BE49-F238E27FC236}">
                        <a16:creationId xmlns:a16="http://schemas.microsoft.com/office/drawing/2014/main" id="{C0B81F1F-FD97-4978-B96C-D30B039CC956}"/>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46" name="Line">
                    <a:extLst>
                      <a:ext uri="{FF2B5EF4-FFF2-40B4-BE49-F238E27FC236}">
                        <a16:creationId xmlns:a16="http://schemas.microsoft.com/office/drawing/2014/main" id="{1D6788DB-6680-4966-BE7C-C34930F57286}"/>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44" name="Rounded Rectangle">
                  <a:extLst>
                    <a:ext uri="{FF2B5EF4-FFF2-40B4-BE49-F238E27FC236}">
                      <a16:creationId xmlns:a16="http://schemas.microsoft.com/office/drawing/2014/main" id="{3680A4C8-690E-4CAA-85F6-C683DC26D31D}"/>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236" name="Grup 235">
                <a:extLst>
                  <a:ext uri="{FF2B5EF4-FFF2-40B4-BE49-F238E27FC236}">
                    <a16:creationId xmlns:a16="http://schemas.microsoft.com/office/drawing/2014/main" id="{62656C43-D4A3-4022-B614-21B6F3E1770B}"/>
                  </a:ext>
                </a:extLst>
              </p:cNvPr>
              <p:cNvGrpSpPr/>
              <p:nvPr/>
            </p:nvGrpSpPr>
            <p:grpSpPr>
              <a:xfrm>
                <a:off x="7054444" y="11869708"/>
                <a:ext cx="2829331" cy="1254128"/>
                <a:chOff x="7129057" y="2122092"/>
                <a:chExt cx="2829331" cy="1254128"/>
              </a:xfrm>
            </p:grpSpPr>
            <p:sp>
              <p:nvSpPr>
                <p:cNvPr id="237" name="Rounded Rectangle">
                  <a:extLst>
                    <a:ext uri="{FF2B5EF4-FFF2-40B4-BE49-F238E27FC236}">
                      <a16:creationId xmlns:a16="http://schemas.microsoft.com/office/drawing/2014/main" id="{15F12A43-CFBB-4799-AFDD-9CB8948E7420}"/>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38" name="Group 39">
                  <a:extLst>
                    <a:ext uri="{FF2B5EF4-FFF2-40B4-BE49-F238E27FC236}">
                      <a16:creationId xmlns:a16="http://schemas.microsoft.com/office/drawing/2014/main" id="{6792FAB1-D1A4-4D75-845F-AF8385075CDA}"/>
                    </a:ext>
                  </a:extLst>
                </p:cNvPr>
                <p:cNvGrpSpPr>
                  <a:grpSpLocks/>
                </p:cNvGrpSpPr>
                <p:nvPr/>
              </p:nvGrpSpPr>
              <p:grpSpPr bwMode="auto">
                <a:xfrm>
                  <a:off x="7129057" y="2122092"/>
                  <a:ext cx="1459709" cy="1254128"/>
                  <a:chOff x="162646" y="-1"/>
                  <a:chExt cx="1459578" cy="1253994"/>
                </a:xfrm>
              </p:grpSpPr>
              <p:sp>
                <p:nvSpPr>
                  <p:cNvPr id="240" name="Line">
                    <a:extLst>
                      <a:ext uri="{FF2B5EF4-FFF2-40B4-BE49-F238E27FC236}">
                        <a16:creationId xmlns:a16="http://schemas.microsoft.com/office/drawing/2014/main" id="{CBCC4A78-511F-4733-857F-43F06CF76DE7}"/>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41" name="Line">
                    <a:extLst>
                      <a:ext uri="{FF2B5EF4-FFF2-40B4-BE49-F238E27FC236}">
                        <a16:creationId xmlns:a16="http://schemas.microsoft.com/office/drawing/2014/main" id="{99958D93-8455-48AC-81FC-52125F9E719B}"/>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39" name="Rounded Rectangle">
                  <a:extLst>
                    <a:ext uri="{FF2B5EF4-FFF2-40B4-BE49-F238E27FC236}">
                      <a16:creationId xmlns:a16="http://schemas.microsoft.com/office/drawing/2014/main" id="{6C4F7CE3-2FFA-4E81-99C0-D44E8F412F52}"/>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sp>
          <p:nvSpPr>
            <p:cNvPr id="148" name="AutoShape 250">
              <a:extLst>
                <a:ext uri="{FF2B5EF4-FFF2-40B4-BE49-F238E27FC236}">
                  <a16:creationId xmlns:a16="http://schemas.microsoft.com/office/drawing/2014/main" id="{D53415A7-69EC-4318-97D3-DD47703D38E6}"/>
                </a:ext>
              </a:extLst>
            </p:cNvPr>
            <p:cNvSpPr txBox="1"/>
            <p:nvPr/>
          </p:nvSpPr>
          <p:spPr>
            <a:xfrm>
              <a:off x="7403177" y="2061510"/>
              <a:ext cx="3634937" cy="145424"/>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r>
                <a:rPr lang="tr-TR" sz="1050" dirty="0"/>
                <a:t>Gayrimenkul inşaat ve müşavirlik</a:t>
              </a:r>
            </a:p>
          </p:txBody>
        </p:sp>
        <p:pic>
          <p:nvPicPr>
            <p:cNvPr id="149" name="KAYSERİGAZ.pdf" descr="KAYSERİGAZ.pdf">
              <a:extLst>
                <a:ext uri="{FF2B5EF4-FFF2-40B4-BE49-F238E27FC236}">
                  <a16:creationId xmlns:a16="http://schemas.microsoft.com/office/drawing/2014/main" id="{FB888B45-CC9B-4762-8925-D24416546EC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7083" y="3760341"/>
              <a:ext cx="719116" cy="14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0" name="AutoShape 250">
              <a:extLst>
                <a:ext uri="{FF2B5EF4-FFF2-40B4-BE49-F238E27FC236}">
                  <a16:creationId xmlns:a16="http://schemas.microsoft.com/office/drawing/2014/main" id="{0C786176-9E1D-4D2F-A731-0D3725F4F43D}"/>
                </a:ext>
              </a:extLst>
            </p:cNvPr>
            <p:cNvSpPr txBox="1"/>
            <p:nvPr/>
          </p:nvSpPr>
          <p:spPr>
            <a:xfrm>
              <a:off x="7403177" y="2560412"/>
              <a:ext cx="3634312" cy="290849"/>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r>
                <a:rPr lang="tr-TR" sz="1050" dirty="0"/>
                <a:t>Elektronik haberleşme amaçlı </a:t>
              </a:r>
              <a:r>
                <a:rPr lang="en-US" sz="1050" dirty="0"/>
                <a:t>1850 </a:t>
              </a:r>
              <a:r>
                <a:rPr lang="en-US" sz="1050" dirty="0" err="1"/>
                <a:t>km’lik</a:t>
              </a:r>
              <a:r>
                <a:rPr lang="en-US" sz="1050" dirty="0"/>
                <a:t> fiber </a:t>
              </a:r>
              <a:r>
                <a:rPr lang="en-US" sz="1050" dirty="0" err="1"/>
                <a:t>optik</a:t>
              </a:r>
              <a:r>
                <a:rPr lang="en-US" sz="1050" dirty="0"/>
                <a:t> hat </a:t>
              </a:r>
              <a:r>
                <a:rPr lang="en-US" sz="1050" dirty="0" err="1"/>
                <a:t>yatirimi</a:t>
              </a:r>
              <a:endParaRPr lang="tr-TR" sz="1050" dirty="0"/>
            </a:p>
          </p:txBody>
        </p:sp>
        <p:sp>
          <p:nvSpPr>
            <p:cNvPr id="151" name="AutoShape 250">
              <a:extLst>
                <a:ext uri="{FF2B5EF4-FFF2-40B4-BE49-F238E27FC236}">
                  <a16:creationId xmlns:a16="http://schemas.microsoft.com/office/drawing/2014/main" id="{B59F2BBD-17EF-49EF-B67C-14BD99786EDF}"/>
                </a:ext>
              </a:extLst>
            </p:cNvPr>
            <p:cNvSpPr txBox="1"/>
            <p:nvPr/>
          </p:nvSpPr>
          <p:spPr>
            <a:xfrm>
              <a:off x="7414873" y="3209199"/>
              <a:ext cx="3622616" cy="161583"/>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fontAlgn="base" hangingPunct="0">
                <a:lnSpc>
                  <a:spcPct val="100000"/>
                </a:lnSpc>
                <a:spcBef>
                  <a:spcPct val="0"/>
                </a:spcBef>
                <a:spcAft>
                  <a:spcPct val="0"/>
                </a:spcAft>
                <a:defRPr/>
              </a:pPr>
              <a:r>
                <a:rPr lang="tr-TR" sz="1050" dirty="0"/>
                <a:t>1.1 milyonu aşkın aboneye doğal gaz hizmeti</a:t>
              </a:r>
              <a:endParaRPr lang="tr-TR" altLang="tr-TR" sz="1050" dirty="0"/>
            </a:p>
          </p:txBody>
        </p:sp>
        <p:sp>
          <p:nvSpPr>
            <p:cNvPr id="152" name="AutoShape 250">
              <a:extLst>
                <a:ext uri="{FF2B5EF4-FFF2-40B4-BE49-F238E27FC236}">
                  <a16:creationId xmlns:a16="http://schemas.microsoft.com/office/drawing/2014/main" id="{A321AA7C-C148-4193-8330-9C6FDDBF7220}"/>
                </a:ext>
              </a:extLst>
            </p:cNvPr>
            <p:cNvSpPr txBox="1"/>
            <p:nvPr/>
          </p:nvSpPr>
          <p:spPr>
            <a:xfrm>
              <a:off x="7432965" y="3765661"/>
              <a:ext cx="3604523" cy="161583"/>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fontAlgn="base" hangingPunct="0">
                <a:lnSpc>
                  <a:spcPct val="100000"/>
                </a:lnSpc>
                <a:spcBef>
                  <a:spcPct val="0"/>
                </a:spcBef>
                <a:spcAft>
                  <a:spcPct val="0"/>
                </a:spcAft>
                <a:defRPr/>
              </a:pPr>
              <a:r>
                <a:rPr lang="tr-TR" sz="1050" dirty="0"/>
                <a:t>590 bini aşkın aboneye doğal gaz hizmeti</a:t>
              </a:r>
              <a:endParaRPr lang="tr-TR" altLang="tr-TR" sz="1050" dirty="0"/>
            </a:p>
          </p:txBody>
        </p:sp>
        <p:sp>
          <p:nvSpPr>
            <p:cNvPr id="153" name="AutoShape 250">
              <a:extLst>
                <a:ext uri="{FF2B5EF4-FFF2-40B4-BE49-F238E27FC236}">
                  <a16:creationId xmlns:a16="http://schemas.microsoft.com/office/drawing/2014/main" id="{D442DB2A-4491-478E-98BA-4E4D307F44B3}"/>
                </a:ext>
              </a:extLst>
            </p:cNvPr>
            <p:cNvSpPr txBox="1"/>
            <p:nvPr/>
          </p:nvSpPr>
          <p:spPr>
            <a:xfrm>
              <a:off x="7412924" y="4359431"/>
              <a:ext cx="3723162" cy="145424"/>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r>
                <a:rPr lang="tr-TR" sz="1050" dirty="0"/>
                <a:t>Doğal gaz ile elektrik, ticaret ve satış faaliyetleri</a:t>
              </a:r>
            </a:p>
          </p:txBody>
        </p:sp>
        <p:sp>
          <p:nvSpPr>
            <p:cNvPr id="154" name="AutoShape 250">
              <a:extLst>
                <a:ext uri="{FF2B5EF4-FFF2-40B4-BE49-F238E27FC236}">
                  <a16:creationId xmlns:a16="http://schemas.microsoft.com/office/drawing/2014/main" id="{2737002B-584E-4958-8AD1-AA06275D7420}"/>
                </a:ext>
              </a:extLst>
            </p:cNvPr>
            <p:cNvSpPr txBox="1"/>
            <p:nvPr/>
          </p:nvSpPr>
          <p:spPr>
            <a:xfrm>
              <a:off x="7412923" y="4937434"/>
              <a:ext cx="3723162" cy="145424"/>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r>
                <a:rPr lang="tr-TR" sz="1050" dirty="0"/>
                <a:t>Enerji sektörü servis sağlayıcısı</a:t>
              </a:r>
            </a:p>
          </p:txBody>
        </p:sp>
        <p:pic>
          <p:nvPicPr>
            <p:cNvPr id="155" name="Picture 3" descr="Picture 3">
              <a:extLst>
                <a:ext uri="{FF2B5EF4-FFF2-40B4-BE49-F238E27FC236}">
                  <a16:creationId xmlns:a16="http://schemas.microsoft.com/office/drawing/2014/main" id="{6FD50534-DC43-498A-9EFB-F75F8521DB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08287" y="4886509"/>
              <a:ext cx="608887" cy="18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6" name="AutoShape 250">
              <a:extLst>
                <a:ext uri="{FF2B5EF4-FFF2-40B4-BE49-F238E27FC236}">
                  <a16:creationId xmlns:a16="http://schemas.microsoft.com/office/drawing/2014/main" id="{048A2C12-61AA-4D23-BEA8-CD355C215B47}"/>
                </a:ext>
              </a:extLst>
            </p:cNvPr>
            <p:cNvSpPr txBox="1"/>
            <p:nvPr/>
          </p:nvSpPr>
          <p:spPr>
            <a:xfrm>
              <a:off x="7423320" y="5504351"/>
              <a:ext cx="3614168" cy="145424"/>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r>
                <a:rPr lang="tr-TR" sz="1050" dirty="0" err="1"/>
                <a:t>Telekominakasyon</a:t>
              </a:r>
              <a:r>
                <a:rPr lang="tr-TR" sz="1050" dirty="0"/>
                <a:t> hizmet tedarikçisi</a:t>
              </a:r>
            </a:p>
          </p:txBody>
        </p:sp>
        <p:pic>
          <p:nvPicPr>
            <p:cNvPr id="157" name="Picture 4" descr="Picture 4">
              <a:extLst>
                <a:ext uri="{FF2B5EF4-FFF2-40B4-BE49-F238E27FC236}">
                  <a16:creationId xmlns:a16="http://schemas.microsoft.com/office/drawing/2014/main" id="{C92CD8B0-3D25-474A-8A63-CDBB88F3AFE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15564" y="5356945"/>
              <a:ext cx="820666" cy="39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8" name="TextBox 10">
              <a:extLst>
                <a:ext uri="{FF2B5EF4-FFF2-40B4-BE49-F238E27FC236}">
                  <a16:creationId xmlns:a16="http://schemas.microsoft.com/office/drawing/2014/main" id="{6FDECF2E-131D-4501-A459-C7C6B6C27F92}"/>
                </a:ext>
              </a:extLst>
            </p:cNvPr>
            <p:cNvSpPr txBox="1"/>
            <p:nvPr/>
          </p:nvSpPr>
          <p:spPr>
            <a:xfrm>
              <a:off x="7416172" y="5890957"/>
              <a:ext cx="3719914" cy="587340"/>
            </a:xfrm>
            <a:prstGeom prst="rect">
              <a:avLst/>
            </a:prstGeom>
            <a:ln w="12700">
              <a:miter lim="400000"/>
            </a:ln>
            <a:extLst>
              <a:ext uri="{C572A759-6A51-4108-AA02-DFA0A04FC94B}"/>
            </a:extLst>
          </p:spPr>
          <p:txBody>
            <a:bodyPr wrap="square" lIns="50800" tIns="50800" rIns="50800" bIns="50800" anchor="ctr">
              <a:spAutoFit/>
            </a:bodyPr>
            <a:lstStyle/>
            <a:p>
              <a:r>
                <a:rPr lang="tr-TR" sz="1050" dirty="0">
                  <a:latin typeface="Arial" panose="020B0604020202020204" pitchFamily="34" charset="0"/>
                  <a:cs typeface="Arial" panose="020B0604020202020204" pitchFamily="34" charset="0"/>
                </a:rPr>
                <a:t>1.200 metrekarelik kurulu alanda; </a:t>
              </a:r>
              <a:r>
                <a:rPr lang="tr-TR" sz="1050" dirty="0" err="1">
                  <a:latin typeface="Arial" panose="020B0604020202020204" pitchFamily="34" charset="0"/>
                  <a:cs typeface="Arial" panose="020B0604020202020204" pitchFamily="34" charset="0"/>
                </a:rPr>
                <a:t>reoloji</a:t>
              </a:r>
              <a:r>
                <a:rPr lang="tr-TR" sz="1050" dirty="0">
                  <a:latin typeface="Arial" panose="020B0604020202020204" pitchFamily="34" charset="0"/>
                  <a:cs typeface="Arial" panose="020B0604020202020204" pitchFamily="34" charset="0"/>
                </a:rPr>
                <a:t>, katalizör, polimer </a:t>
              </a:r>
              <a:r>
                <a:rPr lang="tr-TR" sz="1050" dirty="0" err="1">
                  <a:latin typeface="Arial" panose="020B0604020202020204" pitchFamily="34" charset="0"/>
                  <a:cs typeface="Arial" panose="020B0604020202020204" pitchFamily="34" charset="0"/>
                </a:rPr>
                <a:t>karakterizasyon</a:t>
              </a:r>
              <a:r>
                <a:rPr lang="tr-TR" sz="1050" dirty="0">
                  <a:latin typeface="Arial" panose="020B0604020202020204" pitchFamily="34" charset="0"/>
                  <a:cs typeface="Arial" panose="020B0604020202020204" pitchFamily="34" charset="0"/>
                </a:rPr>
                <a:t>, çevre ve </a:t>
              </a:r>
              <a:r>
                <a:rPr lang="tr-TR" sz="1050" dirty="0" err="1">
                  <a:latin typeface="Arial" panose="020B0604020202020204" pitchFamily="34" charset="0"/>
                  <a:cs typeface="Arial" panose="020B0604020202020204" pitchFamily="34" charset="0"/>
                </a:rPr>
                <a:t>biyoteknoloji</a:t>
              </a:r>
              <a:r>
                <a:rPr lang="tr-TR" sz="1050" dirty="0">
                  <a:latin typeface="Arial" panose="020B0604020202020204" pitchFamily="34" charset="0"/>
                  <a:cs typeface="Arial" panose="020B0604020202020204" pitchFamily="34" charset="0"/>
                </a:rPr>
                <a:t>, kimyasal analiz ve </a:t>
              </a:r>
              <a:r>
                <a:rPr lang="tr-TR" sz="1050" dirty="0" err="1">
                  <a:latin typeface="Arial" panose="020B0604020202020204" pitchFamily="34" charset="0"/>
                  <a:cs typeface="Arial" panose="020B0604020202020204" pitchFamily="34" charset="0"/>
                </a:rPr>
                <a:t>kromatografi</a:t>
              </a:r>
              <a:r>
                <a:rPr lang="tr-TR" sz="1050" dirty="0">
                  <a:latin typeface="Arial" panose="020B0604020202020204" pitchFamily="34" charset="0"/>
                  <a:cs typeface="Arial" panose="020B0604020202020204" pitchFamily="34" charset="0"/>
                </a:rPr>
                <a:t> alanlarında hizmet veren 6 laboratuvar</a:t>
              </a:r>
            </a:p>
          </p:txBody>
        </p:sp>
        <p:pic>
          <p:nvPicPr>
            <p:cNvPr id="159" name="Resim 158">
              <a:extLst>
                <a:ext uri="{FF2B5EF4-FFF2-40B4-BE49-F238E27FC236}">
                  <a16:creationId xmlns:a16="http://schemas.microsoft.com/office/drawing/2014/main" id="{41E84ABA-1D1A-4CCE-ABEF-F233EB42CCE6}"/>
                </a:ext>
              </a:extLst>
            </p:cNvPr>
            <p:cNvPicPr>
              <a:picLocks noChangeAspect="1"/>
            </p:cNvPicPr>
            <p:nvPr/>
          </p:nvPicPr>
          <p:blipFill>
            <a:blip r:embed="rId10"/>
            <a:stretch>
              <a:fillRect/>
            </a:stretch>
          </p:blipFill>
          <p:spPr>
            <a:xfrm>
              <a:off x="6390117" y="2014787"/>
              <a:ext cx="418308" cy="193704"/>
            </a:xfrm>
            <a:prstGeom prst="rect">
              <a:avLst/>
            </a:prstGeom>
          </p:spPr>
        </p:pic>
        <p:pic>
          <p:nvPicPr>
            <p:cNvPr id="160" name="Resim 159">
              <a:extLst>
                <a:ext uri="{FF2B5EF4-FFF2-40B4-BE49-F238E27FC236}">
                  <a16:creationId xmlns:a16="http://schemas.microsoft.com/office/drawing/2014/main" id="{95EA9236-5A42-48B3-8A2E-07F37DBCF2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1179" y="2366465"/>
              <a:ext cx="625995" cy="631889"/>
            </a:xfrm>
            <a:prstGeom prst="rect">
              <a:avLst/>
            </a:prstGeom>
          </p:spPr>
        </p:pic>
        <p:pic>
          <p:nvPicPr>
            <p:cNvPr id="161" name="BURSAGAZ.pdf" descr="BURSAGAZ.pdf">
              <a:extLst>
                <a:ext uri="{FF2B5EF4-FFF2-40B4-BE49-F238E27FC236}">
                  <a16:creationId xmlns:a16="http://schemas.microsoft.com/office/drawing/2014/main" id="{359D5EBA-E490-452F-B010-A5194B077DD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77083" y="3190480"/>
              <a:ext cx="638869" cy="14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2" name="Image" descr="Image">
              <a:extLst>
                <a:ext uri="{FF2B5EF4-FFF2-40B4-BE49-F238E27FC236}">
                  <a16:creationId xmlns:a16="http://schemas.microsoft.com/office/drawing/2014/main" id="{5E17E335-0763-4D8A-BD13-3CF0931901A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85995" y="4309102"/>
              <a:ext cx="666019" cy="19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3" name="Resim 162">
              <a:extLst>
                <a:ext uri="{FF2B5EF4-FFF2-40B4-BE49-F238E27FC236}">
                  <a16:creationId xmlns:a16="http://schemas.microsoft.com/office/drawing/2014/main" id="{07845F54-A761-4FB9-9555-F6A9B1724B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91179" y="5812303"/>
              <a:ext cx="635302" cy="641284"/>
            </a:xfrm>
            <a:prstGeom prst="rect">
              <a:avLst/>
            </a:prstGeom>
          </p:spPr>
        </p:pic>
        <p:grpSp>
          <p:nvGrpSpPr>
            <p:cNvPr id="164" name="Grup 163">
              <a:extLst>
                <a:ext uri="{FF2B5EF4-FFF2-40B4-BE49-F238E27FC236}">
                  <a16:creationId xmlns:a16="http://schemas.microsoft.com/office/drawing/2014/main" id="{836CA46F-E520-4CAF-9439-8CEEE180A808}"/>
                </a:ext>
              </a:extLst>
            </p:cNvPr>
            <p:cNvGrpSpPr/>
            <p:nvPr/>
          </p:nvGrpSpPr>
          <p:grpSpPr>
            <a:xfrm>
              <a:off x="4825338" y="1861801"/>
              <a:ext cx="1158066" cy="4545492"/>
              <a:chOff x="7054444" y="2122092"/>
              <a:chExt cx="2829331" cy="11001744"/>
            </a:xfrm>
          </p:grpSpPr>
          <p:grpSp>
            <p:nvGrpSpPr>
              <p:cNvPr id="181" name="Grup 180">
                <a:extLst>
                  <a:ext uri="{FF2B5EF4-FFF2-40B4-BE49-F238E27FC236}">
                    <a16:creationId xmlns:a16="http://schemas.microsoft.com/office/drawing/2014/main" id="{8F57B9D7-A2B0-4873-BB5C-A0C14EE6EC9B}"/>
                  </a:ext>
                </a:extLst>
              </p:cNvPr>
              <p:cNvGrpSpPr/>
              <p:nvPr/>
            </p:nvGrpSpPr>
            <p:grpSpPr>
              <a:xfrm>
                <a:off x="7054444" y="2122092"/>
                <a:ext cx="2829331" cy="1254128"/>
                <a:chOff x="7129057" y="2122092"/>
                <a:chExt cx="2829331" cy="1254128"/>
              </a:xfrm>
            </p:grpSpPr>
            <p:sp>
              <p:nvSpPr>
                <p:cNvPr id="224" name="Rounded Rectangle">
                  <a:extLst>
                    <a:ext uri="{FF2B5EF4-FFF2-40B4-BE49-F238E27FC236}">
                      <a16:creationId xmlns:a16="http://schemas.microsoft.com/office/drawing/2014/main" id="{10A7E169-12B8-41DC-83E5-72C8640A949C}"/>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25" name="Group 39">
                  <a:extLst>
                    <a:ext uri="{FF2B5EF4-FFF2-40B4-BE49-F238E27FC236}">
                      <a16:creationId xmlns:a16="http://schemas.microsoft.com/office/drawing/2014/main" id="{74D95513-7DC0-4447-BB6B-97532315BBF0}"/>
                    </a:ext>
                  </a:extLst>
                </p:cNvPr>
                <p:cNvGrpSpPr>
                  <a:grpSpLocks/>
                </p:cNvGrpSpPr>
                <p:nvPr/>
              </p:nvGrpSpPr>
              <p:grpSpPr bwMode="auto">
                <a:xfrm>
                  <a:off x="7129057" y="2122092"/>
                  <a:ext cx="1459709" cy="1254128"/>
                  <a:chOff x="162646" y="-1"/>
                  <a:chExt cx="1459578" cy="1253994"/>
                </a:xfrm>
              </p:grpSpPr>
              <p:sp>
                <p:nvSpPr>
                  <p:cNvPr id="227" name="Line">
                    <a:extLst>
                      <a:ext uri="{FF2B5EF4-FFF2-40B4-BE49-F238E27FC236}">
                        <a16:creationId xmlns:a16="http://schemas.microsoft.com/office/drawing/2014/main" id="{16967031-F51D-44D1-B029-09800B2579B5}"/>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28" name="Line">
                    <a:extLst>
                      <a:ext uri="{FF2B5EF4-FFF2-40B4-BE49-F238E27FC236}">
                        <a16:creationId xmlns:a16="http://schemas.microsoft.com/office/drawing/2014/main" id="{5287B6DC-69B2-4A99-B57C-62B3FC5A88D9}"/>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26" name="Rounded Rectangle">
                  <a:extLst>
                    <a:ext uri="{FF2B5EF4-FFF2-40B4-BE49-F238E27FC236}">
                      <a16:creationId xmlns:a16="http://schemas.microsoft.com/office/drawing/2014/main" id="{34E4D626-3236-4E31-BA8C-E8B615A1F3A0}"/>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182" name="Grup 181">
                <a:extLst>
                  <a:ext uri="{FF2B5EF4-FFF2-40B4-BE49-F238E27FC236}">
                    <a16:creationId xmlns:a16="http://schemas.microsoft.com/office/drawing/2014/main" id="{DC995FAB-9FEF-4FDC-82EB-E600EC1A3151}"/>
                  </a:ext>
                </a:extLst>
              </p:cNvPr>
              <p:cNvGrpSpPr/>
              <p:nvPr/>
            </p:nvGrpSpPr>
            <p:grpSpPr>
              <a:xfrm>
                <a:off x="7054444" y="3506031"/>
                <a:ext cx="2829331" cy="1254128"/>
                <a:chOff x="7129057" y="2122092"/>
                <a:chExt cx="2829331" cy="1254128"/>
              </a:xfrm>
            </p:grpSpPr>
            <p:sp>
              <p:nvSpPr>
                <p:cNvPr id="219" name="Rounded Rectangle">
                  <a:extLst>
                    <a:ext uri="{FF2B5EF4-FFF2-40B4-BE49-F238E27FC236}">
                      <a16:creationId xmlns:a16="http://schemas.microsoft.com/office/drawing/2014/main" id="{39F833D9-5312-456E-B4AB-4B0F560020D3}"/>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20" name="Group 39">
                  <a:extLst>
                    <a:ext uri="{FF2B5EF4-FFF2-40B4-BE49-F238E27FC236}">
                      <a16:creationId xmlns:a16="http://schemas.microsoft.com/office/drawing/2014/main" id="{EC4C9EBC-055E-458F-BFE0-1065C5371759}"/>
                    </a:ext>
                  </a:extLst>
                </p:cNvPr>
                <p:cNvGrpSpPr>
                  <a:grpSpLocks/>
                </p:cNvGrpSpPr>
                <p:nvPr/>
              </p:nvGrpSpPr>
              <p:grpSpPr bwMode="auto">
                <a:xfrm>
                  <a:off x="7129057" y="2122092"/>
                  <a:ext cx="1459709" cy="1254128"/>
                  <a:chOff x="162646" y="-1"/>
                  <a:chExt cx="1459578" cy="1253994"/>
                </a:xfrm>
              </p:grpSpPr>
              <p:sp>
                <p:nvSpPr>
                  <p:cNvPr id="222" name="Line">
                    <a:extLst>
                      <a:ext uri="{FF2B5EF4-FFF2-40B4-BE49-F238E27FC236}">
                        <a16:creationId xmlns:a16="http://schemas.microsoft.com/office/drawing/2014/main" id="{9367BF0B-A534-461C-B748-AF09A0241B69}"/>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23" name="Line">
                    <a:extLst>
                      <a:ext uri="{FF2B5EF4-FFF2-40B4-BE49-F238E27FC236}">
                        <a16:creationId xmlns:a16="http://schemas.microsoft.com/office/drawing/2014/main" id="{765E8DD4-5BE9-49D3-AFC6-0343302E5C9D}"/>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21" name="Rounded Rectangle">
                  <a:extLst>
                    <a:ext uri="{FF2B5EF4-FFF2-40B4-BE49-F238E27FC236}">
                      <a16:creationId xmlns:a16="http://schemas.microsoft.com/office/drawing/2014/main" id="{680F8BEB-ADB4-47B6-86F8-8EA3EA468F35}"/>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183" name="Grup 182">
                <a:extLst>
                  <a:ext uri="{FF2B5EF4-FFF2-40B4-BE49-F238E27FC236}">
                    <a16:creationId xmlns:a16="http://schemas.microsoft.com/office/drawing/2014/main" id="{C8FEC78D-9AF0-4675-BA3A-A451D90B9130}"/>
                  </a:ext>
                </a:extLst>
              </p:cNvPr>
              <p:cNvGrpSpPr/>
              <p:nvPr/>
            </p:nvGrpSpPr>
            <p:grpSpPr>
              <a:xfrm>
                <a:off x="7054444" y="4906116"/>
                <a:ext cx="2829331" cy="1254128"/>
                <a:chOff x="7129057" y="2122092"/>
                <a:chExt cx="2829331" cy="1254128"/>
              </a:xfrm>
            </p:grpSpPr>
            <p:sp>
              <p:nvSpPr>
                <p:cNvPr id="214" name="Rounded Rectangle">
                  <a:extLst>
                    <a:ext uri="{FF2B5EF4-FFF2-40B4-BE49-F238E27FC236}">
                      <a16:creationId xmlns:a16="http://schemas.microsoft.com/office/drawing/2014/main" id="{2128E3E0-2022-4F7B-BA7F-D645EEDAF06E}"/>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15" name="Group 39">
                  <a:extLst>
                    <a:ext uri="{FF2B5EF4-FFF2-40B4-BE49-F238E27FC236}">
                      <a16:creationId xmlns:a16="http://schemas.microsoft.com/office/drawing/2014/main" id="{9B8D35E1-7CED-4E01-A733-A182E5AA8CD0}"/>
                    </a:ext>
                  </a:extLst>
                </p:cNvPr>
                <p:cNvGrpSpPr>
                  <a:grpSpLocks/>
                </p:cNvGrpSpPr>
                <p:nvPr/>
              </p:nvGrpSpPr>
              <p:grpSpPr bwMode="auto">
                <a:xfrm>
                  <a:off x="7129057" y="2122092"/>
                  <a:ext cx="1459709" cy="1254128"/>
                  <a:chOff x="162646" y="-1"/>
                  <a:chExt cx="1459578" cy="1253994"/>
                </a:xfrm>
              </p:grpSpPr>
              <p:sp>
                <p:nvSpPr>
                  <p:cNvPr id="217" name="Line">
                    <a:extLst>
                      <a:ext uri="{FF2B5EF4-FFF2-40B4-BE49-F238E27FC236}">
                        <a16:creationId xmlns:a16="http://schemas.microsoft.com/office/drawing/2014/main" id="{3FFEF4E8-1215-49F7-806D-EC5629911F12}"/>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18" name="Line">
                    <a:extLst>
                      <a:ext uri="{FF2B5EF4-FFF2-40B4-BE49-F238E27FC236}">
                        <a16:creationId xmlns:a16="http://schemas.microsoft.com/office/drawing/2014/main" id="{BC5C8761-0BB1-4F7B-85AF-DACEBF43A8D4}"/>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16" name="Rounded Rectangle">
                  <a:extLst>
                    <a:ext uri="{FF2B5EF4-FFF2-40B4-BE49-F238E27FC236}">
                      <a16:creationId xmlns:a16="http://schemas.microsoft.com/office/drawing/2014/main" id="{944EF3F0-D645-4981-B13F-D5A46201C7C2}"/>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184" name="Grup 183">
                <a:extLst>
                  <a:ext uri="{FF2B5EF4-FFF2-40B4-BE49-F238E27FC236}">
                    <a16:creationId xmlns:a16="http://schemas.microsoft.com/office/drawing/2014/main" id="{905CA3CF-E2A1-497B-BCF2-1DB47929F48D}"/>
                  </a:ext>
                </a:extLst>
              </p:cNvPr>
              <p:cNvGrpSpPr/>
              <p:nvPr/>
            </p:nvGrpSpPr>
            <p:grpSpPr>
              <a:xfrm>
                <a:off x="7054444" y="6290055"/>
                <a:ext cx="2829331" cy="1254128"/>
                <a:chOff x="7129057" y="2122092"/>
                <a:chExt cx="2829331" cy="1254128"/>
              </a:xfrm>
            </p:grpSpPr>
            <p:sp>
              <p:nvSpPr>
                <p:cNvPr id="209" name="Rounded Rectangle">
                  <a:extLst>
                    <a:ext uri="{FF2B5EF4-FFF2-40B4-BE49-F238E27FC236}">
                      <a16:creationId xmlns:a16="http://schemas.microsoft.com/office/drawing/2014/main" id="{059DD248-97E3-4582-B8C2-FF26D81AAF0C}"/>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10" name="Group 39">
                  <a:extLst>
                    <a:ext uri="{FF2B5EF4-FFF2-40B4-BE49-F238E27FC236}">
                      <a16:creationId xmlns:a16="http://schemas.microsoft.com/office/drawing/2014/main" id="{1436951E-EC17-49C5-AD8A-3DCBC8116094}"/>
                    </a:ext>
                  </a:extLst>
                </p:cNvPr>
                <p:cNvGrpSpPr>
                  <a:grpSpLocks/>
                </p:cNvGrpSpPr>
                <p:nvPr/>
              </p:nvGrpSpPr>
              <p:grpSpPr bwMode="auto">
                <a:xfrm>
                  <a:off x="7129057" y="2122092"/>
                  <a:ext cx="1459709" cy="1254128"/>
                  <a:chOff x="162646" y="-1"/>
                  <a:chExt cx="1459578" cy="1253994"/>
                </a:xfrm>
              </p:grpSpPr>
              <p:sp>
                <p:nvSpPr>
                  <p:cNvPr id="212" name="Line">
                    <a:extLst>
                      <a:ext uri="{FF2B5EF4-FFF2-40B4-BE49-F238E27FC236}">
                        <a16:creationId xmlns:a16="http://schemas.microsoft.com/office/drawing/2014/main" id="{453E78A6-F90C-44A1-A041-F8EBEA3F69E9}"/>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13" name="Line">
                    <a:extLst>
                      <a:ext uri="{FF2B5EF4-FFF2-40B4-BE49-F238E27FC236}">
                        <a16:creationId xmlns:a16="http://schemas.microsoft.com/office/drawing/2014/main" id="{0C50FCA3-525E-4C0F-8B10-912524BA6204}"/>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11" name="Rounded Rectangle">
                  <a:extLst>
                    <a:ext uri="{FF2B5EF4-FFF2-40B4-BE49-F238E27FC236}">
                      <a16:creationId xmlns:a16="http://schemas.microsoft.com/office/drawing/2014/main" id="{D97335A2-5D81-4422-A946-022CF40094AF}"/>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185" name="Grup 184">
                <a:extLst>
                  <a:ext uri="{FF2B5EF4-FFF2-40B4-BE49-F238E27FC236}">
                    <a16:creationId xmlns:a16="http://schemas.microsoft.com/office/drawing/2014/main" id="{AAC8324F-935F-40D4-8D38-3E8229A350E4}"/>
                  </a:ext>
                </a:extLst>
              </p:cNvPr>
              <p:cNvGrpSpPr/>
              <p:nvPr/>
            </p:nvGrpSpPr>
            <p:grpSpPr>
              <a:xfrm>
                <a:off x="7054444" y="7693045"/>
                <a:ext cx="2829331" cy="1254128"/>
                <a:chOff x="7129057" y="2122092"/>
                <a:chExt cx="2829331" cy="1254128"/>
              </a:xfrm>
            </p:grpSpPr>
            <p:sp>
              <p:nvSpPr>
                <p:cNvPr id="204" name="Rounded Rectangle">
                  <a:extLst>
                    <a:ext uri="{FF2B5EF4-FFF2-40B4-BE49-F238E27FC236}">
                      <a16:creationId xmlns:a16="http://schemas.microsoft.com/office/drawing/2014/main" id="{9FC7EEAF-6E68-4014-95D6-8741A9A3B361}"/>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05" name="Group 39">
                  <a:extLst>
                    <a:ext uri="{FF2B5EF4-FFF2-40B4-BE49-F238E27FC236}">
                      <a16:creationId xmlns:a16="http://schemas.microsoft.com/office/drawing/2014/main" id="{D7404CD5-B9BA-4F87-A9CA-3748B5199A80}"/>
                    </a:ext>
                  </a:extLst>
                </p:cNvPr>
                <p:cNvGrpSpPr>
                  <a:grpSpLocks/>
                </p:cNvGrpSpPr>
                <p:nvPr/>
              </p:nvGrpSpPr>
              <p:grpSpPr bwMode="auto">
                <a:xfrm>
                  <a:off x="7129057" y="2122092"/>
                  <a:ext cx="1459709" cy="1254128"/>
                  <a:chOff x="162646" y="-1"/>
                  <a:chExt cx="1459578" cy="1253994"/>
                </a:xfrm>
              </p:grpSpPr>
              <p:sp>
                <p:nvSpPr>
                  <p:cNvPr id="207" name="Line">
                    <a:extLst>
                      <a:ext uri="{FF2B5EF4-FFF2-40B4-BE49-F238E27FC236}">
                        <a16:creationId xmlns:a16="http://schemas.microsoft.com/office/drawing/2014/main" id="{1AB82770-54DA-4642-8557-38D56AC7F6C5}"/>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8" name="Line">
                    <a:extLst>
                      <a:ext uri="{FF2B5EF4-FFF2-40B4-BE49-F238E27FC236}">
                        <a16:creationId xmlns:a16="http://schemas.microsoft.com/office/drawing/2014/main" id="{7AED96E2-078A-4648-9E68-6052CBBC6DE3}"/>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06" name="Rounded Rectangle">
                  <a:extLst>
                    <a:ext uri="{FF2B5EF4-FFF2-40B4-BE49-F238E27FC236}">
                      <a16:creationId xmlns:a16="http://schemas.microsoft.com/office/drawing/2014/main" id="{2662E1F3-D1B5-44CB-B976-1E65E1223CEC}"/>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186" name="Grup 185">
                <a:extLst>
                  <a:ext uri="{FF2B5EF4-FFF2-40B4-BE49-F238E27FC236}">
                    <a16:creationId xmlns:a16="http://schemas.microsoft.com/office/drawing/2014/main" id="{6027B13F-CF8D-4677-8E1C-F403CBB76BA7}"/>
                  </a:ext>
                </a:extLst>
              </p:cNvPr>
              <p:cNvGrpSpPr/>
              <p:nvPr/>
            </p:nvGrpSpPr>
            <p:grpSpPr>
              <a:xfrm>
                <a:off x="7054444" y="9090721"/>
                <a:ext cx="2829331" cy="1254128"/>
                <a:chOff x="7129057" y="2122092"/>
                <a:chExt cx="2829331" cy="1254128"/>
              </a:xfrm>
            </p:grpSpPr>
            <p:sp>
              <p:nvSpPr>
                <p:cNvPr id="199" name="Rounded Rectangle">
                  <a:extLst>
                    <a:ext uri="{FF2B5EF4-FFF2-40B4-BE49-F238E27FC236}">
                      <a16:creationId xmlns:a16="http://schemas.microsoft.com/office/drawing/2014/main" id="{FAFF664E-71FF-45A0-AEE0-7565994B4389}"/>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00" name="Group 39">
                  <a:extLst>
                    <a:ext uri="{FF2B5EF4-FFF2-40B4-BE49-F238E27FC236}">
                      <a16:creationId xmlns:a16="http://schemas.microsoft.com/office/drawing/2014/main" id="{8CC6C3BA-7B3D-4ABC-B920-62EE6BA610E1}"/>
                    </a:ext>
                  </a:extLst>
                </p:cNvPr>
                <p:cNvGrpSpPr>
                  <a:grpSpLocks/>
                </p:cNvGrpSpPr>
                <p:nvPr/>
              </p:nvGrpSpPr>
              <p:grpSpPr bwMode="auto">
                <a:xfrm>
                  <a:off x="7129057" y="2122092"/>
                  <a:ext cx="1459709" cy="1254128"/>
                  <a:chOff x="162646" y="-1"/>
                  <a:chExt cx="1459578" cy="1253994"/>
                </a:xfrm>
              </p:grpSpPr>
              <p:sp>
                <p:nvSpPr>
                  <p:cNvPr id="202" name="Line">
                    <a:extLst>
                      <a:ext uri="{FF2B5EF4-FFF2-40B4-BE49-F238E27FC236}">
                        <a16:creationId xmlns:a16="http://schemas.microsoft.com/office/drawing/2014/main" id="{5F911BC6-5048-4A48-BB9A-599ACD2602B0}"/>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3" name="Line">
                    <a:extLst>
                      <a:ext uri="{FF2B5EF4-FFF2-40B4-BE49-F238E27FC236}">
                        <a16:creationId xmlns:a16="http://schemas.microsoft.com/office/drawing/2014/main" id="{A7583474-9CDD-4426-8391-4BA9C638C54C}"/>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01" name="Rounded Rectangle">
                  <a:extLst>
                    <a:ext uri="{FF2B5EF4-FFF2-40B4-BE49-F238E27FC236}">
                      <a16:creationId xmlns:a16="http://schemas.microsoft.com/office/drawing/2014/main" id="{14D32095-FA65-4AD3-B8AA-63CB8599EEF5}"/>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187" name="Grup 186">
                <a:extLst>
                  <a:ext uri="{FF2B5EF4-FFF2-40B4-BE49-F238E27FC236}">
                    <a16:creationId xmlns:a16="http://schemas.microsoft.com/office/drawing/2014/main" id="{5881C3A0-7974-484F-9AF7-661A0EBC3837}"/>
                  </a:ext>
                </a:extLst>
              </p:cNvPr>
              <p:cNvGrpSpPr/>
              <p:nvPr/>
            </p:nvGrpSpPr>
            <p:grpSpPr>
              <a:xfrm>
                <a:off x="7054444" y="10485769"/>
                <a:ext cx="2829331" cy="1254128"/>
                <a:chOff x="7129057" y="2122092"/>
                <a:chExt cx="2829331" cy="1254128"/>
              </a:xfrm>
            </p:grpSpPr>
            <p:sp>
              <p:nvSpPr>
                <p:cNvPr id="194" name="Rounded Rectangle">
                  <a:extLst>
                    <a:ext uri="{FF2B5EF4-FFF2-40B4-BE49-F238E27FC236}">
                      <a16:creationId xmlns:a16="http://schemas.microsoft.com/office/drawing/2014/main" id="{7D3F2009-00B4-4FAD-9F54-E1E0BA9F752F}"/>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195" name="Group 39">
                  <a:extLst>
                    <a:ext uri="{FF2B5EF4-FFF2-40B4-BE49-F238E27FC236}">
                      <a16:creationId xmlns:a16="http://schemas.microsoft.com/office/drawing/2014/main" id="{414092E6-5401-4BE6-862F-75E3947A6EB8}"/>
                    </a:ext>
                  </a:extLst>
                </p:cNvPr>
                <p:cNvGrpSpPr>
                  <a:grpSpLocks/>
                </p:cNvGrpSpPr>
                <p:nvPr/>
              </p:nvGrpSpPr>
              <p:grpSpPr bwMode="auto">
                <a:xfrm>
                  <a:off x="7129057" y="2122092"/>
                  <a:ext cx="1459709" cy="1254128"/>
                  <a:chOff x="162646" y="-1"/>
                  <a:chExt cx="1459578" cy="1253994"/>
                </a:xfrm>
              </p:grpSpPr>
              <p:sp>
                <p:nvSpPr>
                  <p:cNvPr id="197" name="Line">
                    <a:extLst>
                      <a:ext uri="{FF2B5EF4-FFF2-40B4-BE49-F238E27FC236}">
                        <a16:creationId xmlns:a16="http://schemas.microsoft.com/office/drawing/2014/main" id="{28F62A3D-EB62-490D-8D81-8915D1AF682F}"/>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8" name="Line">
                    <a:extLst>
                      <a:ext uri="{FF2B5EF4-FFF2-40B4-BE49-F238E27FC236}">
                        <a16:creationId xmlns:a16="http://schemas.microsoft.com/office/drawing/2014/main" id="{7E9F4CBD-87B1-464E-A0D2-9159068CD03D}"/>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196" name="Rounded Rectangle">
                  <a:extLst>
                    <a:ext uri="{FF2B5EF4-FFF2-40B4-BE49-F238E27FC236}">
                      <a16:creationId xmlns:a16="http://schemas.microsoft.com/office/drawing/2014/main" id="{FF6DAD09-2EB0-4788-A84F-10CA693A063F}"/>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nvGrpSpPr>
              <p:cNvPr id="188" name="Grup 187">
                <a:extLst>
                  <a:ext uri="{FF2B5EF4-FFF2-40B4-BE49-F238E27FC236}">
                    <a16:creationId xmlns:a16="http://schemas.microsoft.com/office/drawing/2014/main" id="{A10C480E-2E19-42CD-96E1-A7EB5A5FB733}"/>
                  </a:ext>
                </a:extLst>
              </p:cNvPr>
              <p:cNvGrpSpPr/>
              <p:nvPr/>
            </p:nvGrpSpPr>
            <p:grpSpPr>
              <a:xfrm>
                <a:off x="7054444" y="11869708"/>
                <a:ext cx="2829331" cy="1254128"/>
                <a:chOff x="7129057" y="2122092"/>
                <a:chExt cx="2829331" cy="1254128"/>
              </a:xfrm>
            </p:grpSpPr>
            <p:sp>
              <p:nvSpPr>
                <p:cNvPr id="189" name="Rounded Rectangle">
                  <a:extLst>
                    <a:ext uri="{FF2B5EF4-FFF2-40B4-BE49-F238E27FC236}">
                      <a16:creationId xmlns:a16="http://schemas.microsoft.com/office/drawing/2014/main" id="{5B3B1B7A-B5F2-4C05-A828-EB3704F9E751}"/>
                    </a:ext>
                  </a:extLst>
                </p:cNvPr>
                <p:cNvSpPr>
                  <a:spLocks noChangeArrowheads="1"/>
                </p:cNvSpPr>
                <p:nvPr/>
              </p:nvSpPr>
              <p:spPr bwMode="auto">
                <a:xfrm>
                  <a:off x="7948613" y="2156227"/>
                  <a:ext cx="2009775" cy="1197404"/>
                </a:xfrm>
                <a:prstGeom prst="roundRect">
                  <a:avLst>
                    <a:gd name="adj" fmla="val 50000"/>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defTabSz="2438400" fontAlgn="base" hangingPunct="0">
                    <a:lnSpc>
                      <a:spcPct val="90000"/>
                    </a:lnSpc>
                    <a:spcBef>
                      <a:spcPct val="0"/>
                    </a:spcBef>
                    <a:spcAft>
                      <a:spcPct val="0"/>
                    </a:spcAft>
                    <a:defRPr/>
                  </a:pPr>
                  <a:endParaRPr lang="tr-TR" alt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190" name="Group 39">
                  <a:extLst>
                    <a:ext uri="{FF2B5EF4-FFF2-40B4-BE49-F238E27FC236}">
                      <a16:creationId xmlns:a16="http://schemas.microsoft.com/office/drawing/2014/main" id="{4242B221-E65D-40FE-A10D-8928F48E091C}"/>
                    </a:ext>
                  </a:extLst>
                </p:cNvPr>
                <p:cNvGrpSpPr>
                  <a:grpSpLocks/>
                </p:cNvGrpSpPr>
                <p:nvPr/>
              </p:nvGrpSpPr>
              <p:grpSpPr bwMode="auto">
                <a:xfrm>
                  <a:off x="7129057" y="2122092"/>
                  <a:ext cx="1459709" cy="1254128"/>
                  <a:chOff x="162646" y="-1"/>
                  <a:chExt cx="1459578" cy="1253994"/>
                </a:xfrm>
              </p:grpSpPr>
              <p:sp>
                <p:nvSpPr>
                  <p:cNvPr id="192" name="Line">
                    <a:extLst>
                      <a:ext uri="{FF2B5EF4-FFF2-40B4-BE49-F238E27FC236}">
                        <a16:creationId xmlns:a16="http://schemas.microsoft.com/office/drawing/2014/main" id="{E3518E27-74C6-4238-A2F9-76CA11ECC4D3}"/>
                      </a:ext>
                    </a:extLst>
                  </p:cNvPr>
                  <p:cNvSpPr>
                    <a:spLocks/>
                  </p:cNvSpPr>
                  <p:nvPr/>
                </p:nvSpPr>
                <p:spPr bwMode="auto">
                  <a:xfrm>
                    <a:off x="624122" y="-1"/>
                    <a:ext cx="998102" cy="1253994"/>
                  </a:xfrm>
                  <a:custGeom>
                    <a:avLst/>
                    <a:gdLst>
                      <a:gd name="T0" fmla="*/ 499050 w 21600"/>
                      <a:gd name="T1" fmla="*/ 626997 h 21599"/>
                      <a:gd name="T2" fmla="*/ 499050 w 21600"/>
                      <a:gd name="T3" fmla="*/ 626997 h 21599"/>
                      <a:gd name="T4" fmla="*/ 499050 w 21600"/>
                      <a:gd name="T5" fmla="*/ 626997 h 21599"/>
                      <a:gd name="T6" fmla="*/ 499050 w 21600"/>
                      <a:gd name="T7" fmla="*/ 626997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599" extrusionOk="0">
                        <a:moveTo>
                          <a:pt x="21600" y="0"/>
                        </a:moveTo>
                        <a:lnTo>
                          <a:pt x="20743" y="0"/>
                        </a:lnTo>
                        <a:cubicBezTo>
                          <a:pt x="17790" y="0"/>
                          <a:pt x="15425" y="1"/>
                          <a:pt x="13504" y="83"/>
                        </a:cubicBezTo>
                        <a:cubicBezTo>
                          <a:pt x="11582" y="165"/>
                          <a:pt x="10103" y="329"/>
                          <a:pt x="8922" y="655"/>
                        </a:cubicBezTo>
                        <a:cubicBezTo>
                          <a:pt x="5153" y="1747"/>
                          <a:pt x="2189" y="4110"/>
                          <a:pt x="815" y="7107"/>
                        </a:cubicBezTo>
                        <a:cubicBezTo>
                          <a:pt x="272" y="8290"/>
                          <a:pt x="1" y="9541"/>
                          <a:pt x="0" y="10800"/>
                        </a:cubicBezTo>
                        <a:cubicBezTo>
                          <a:pt x="0" y="12061"/>
                          <a:pt x="271" y="13313"/>
                          <a:pt x="815" y="14498"/>
                        </a:cubicBezTo>
                        <a:cubicBezTo>
                          <a:pt x="2189" y="17496"/>
                          <a:pt x="5153" y="19859"/>
                          <a:pt x="8922" y="20951"/>
                        </a:cubicBezTo>
                        <a:cubicBezTo>
                          <a:pt x="10103" y="21277"/>
                          <a:pt x="11582" y="21439"/>
                          <a:pt x="13504" y="21519"/>
                        </a:cubicBezTo>
                        <a:cubicBezTo>
                          <a:pt x="15425" y="21600"/>
                          <a:pt x="17790" y="21599"/>
                          <a:pt x="20743" y="21599"/>
                        </a:cubicBezTo>
                        <a:lnTo>
                          <a:pt x="21600" y="21599"/>
                        </a:lnTo>
                      </a:path>
                    </a:pathLst>
                  </a:custGeom>
                  <a:noFill/>
                  <a:ln w="12700" cap="rnd">
                    <a:solidFill>
                      <a:srgbClr val="AF3F42"/>
                    </a:solidFill>
                    <a:round/>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3" name="Line">
                    <a:extLst>
                      <a:ext uri="{FF2B5EF4-FFF2-40B4-BE49-F238E27FC236}">
                        <a16:creationId xmlns:a16="http://schemas.microsoft.com/office/drawing/2014/main" id="{0BBA4D8D-14DA-4525-8465-10FC79078036}"/>
                      </a:ext>
                    </a:extLst>
                  </p:cNvPr>
                  <p:cNvSpPr>
                    <a:spLocks noChangeShapeType="1"/>
                  </p:cNvSpPr>
                  <p:nvPr/>
                </p:nvSpPr>
                <p:spPr bwMode="auto">
                  <a:xfrm>
                    <a:off x="162646" y="639694"/>
                    <a:ext cx="461475" cy="3"/>
                  </a:xfrm>
                  <a:prstGeom prst="line">
                    <a:avLst/>
                  </a:prstGeom>
                  <a:noFill/>
                  <a:ln w="12700" cap="rnd">
                    <a:solidFill>
                      <a:srgbClr val="AF4042"/>
                    </a:solidFill>
                    <a:round/>
                    <a:headEnd type="oval" w="med" len="med"/>
                    <a:tailEnd/>
                  </a:ln>
                  <a:extLst>
                    <a:ext uri="{909E8E84-426E-40DD-AFC4-6F175D3DCCD1}">
                      <a14:hiddenFill xmlns:a14="http://schemas.microsoft.com/office/drawing/2010/main">
                        <a:noFill/>
                      </a14:hiddenFill>
                    </a:ext>
                  </a:extLst>
                </p:spPr>
                <p:txBody>
                  <a:bodyPr lIns="45718" tIns="45718" rIns="45718" bIns="45718"/>
                  <a:lstStyle/>
                  <a:p>
                    <a:pPr defTabSz="2438400" eaLnBrk="0" fontAlgn="base" hangingPunct="0">
                      <a:spcBef>
                        <a:spcPct val="0"/>
                      </a:spcBef>
                      <a:spcAft>
                        <a:spcPct val="0"/>
                      </a:spcAft>
                      <a:defRPr/>
                    </a:pPr>
                    <a:endParaRPr lang="tr-TR" sz="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191" name="Rounded Rectangle">
                  <a:extLst>
                    <a:ext uri="{FF2B5EF4-FFF2-40B4-BE49-F238E27FC236}">
                      <a16:creationId xmlns:a16="http://schemas.microsoft.com/office/drawing/2014/main" id="{8493BEC6-9D0A-48E0-A03B-7330685E5D04}"/>
                    </a:ext>
                  </a:extLst>
                </p:cNvPr>
                <p:cNvSpPr/>
                <p:nvPr/>
              </p:nvSpPr>
              <p:spPr>
                <a:xfrm>
                  <a:off x="7810500" y="2314802"/>
                  <a:ext cx="1941513" cy="815699"/>
                </a:xfrm>
                <a:prstGeom prst="roundRect">
                  <a:avLst>
                    <a:gd name="adj" fmla="val 50000"/>
                  </a:avLst>
                </a:prstGeom>
                <a:solidFill>
                  <a:srgbClr val="FFFFFF"/>
                </a:solidFill>
                <a:ln w="12700">
                  <a:miter lim="400000"/>
                </a:ln>
                <a:effectLst>
                  <a:outerShdw blurRad="190500" dist="8455" dir="5400000" rotWithShape="0">
                    <a:srgbClr val="000000">
                      <a:alpha val="45859"/>
                    </a:srgbClr>
                  </a:outerShdw>
                </a:effectLst>
              </p:spPr>
              <p:txBody>
                <a:bodyPr lIns="50800" tIns="50800" rIns="50800" bIns="50800" anchor="ctr"/>
                <a:lstStyle/>
                <a:p>
                  <a:pPr algn="ctr" defTabSz="2438400" hangingPunct="0">
                    <a:lnSpc>
                      <a:spcPct val="90000"/>
                    </a:lnSpc>
                    <a:defRPr b="1"/>
                  </a:pPr>
                  <a:endParaRPr sz="800" kern="0">
                    <a:solidFill>
                      <a:srgbClr val="000000"/>
                    </a:solidFill>
                    <a:latin typeface="Arial" panose="020B0604020202020204" pitchFamily="34" charset="0"/>
                    <a:ea typeface="+mj-ea"/>
                    <a:cs typeface="Arial" panose="020B0604020202020204" pitchFamily="34" charset="0"/>
                    <a:sym typeface="Arial"/>
                  </a:endParaRPr>
                </a:p>
              </p:txBody>
            </p:sp>
          </p:grpSp>
        </p:grpSp>
        <p:sp>
          <p:nvSpPr>
            <p:cNvPr id="165" name="AutoShape 250">
              <a:extLst>
                <a:ext uri="{FF2B5EF4-FFF2-40B4-BE49-F238E27FC236}">
                  <a16:creationId xmlns:a16="http://schemas.microsoft.com/office/drawing/2014/main" id="{04FE2710-A4AC-4D92-9AB6-34540DEE13DE}"/>
                </a:ext>
              </a:extLst>
            </p:cNvPr>
            <p:cNvSpPr txBox="1"/>
            <p:nvPr/>
          </p:nvSpPr>
          <p:spPr>
            <a:xfrm>
              <a:off x="1154511" y="2526673"/>
              <a:ext cx="3548641" cy="290849"/>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r>
                <a:rPr lang="tr-TR" sz="1050" dirty="0"/>
                <a:t>Yıllık brüt 3,6 milyon ton üretim kapasitesiyle Türkiye’nin ilk ve </a:t>
              </a:r>
              <a:r>
                <a:rPr lang="en-US" sz="1050" dirty="0"/>
                <a:t>t</a:t>
              </a:r>
              <a:r>
                <a:rPr lang="tr-TR" sz="1050" dirty="0"/>
                <a:t>ek entegre petrokimya üreticisi </a:t>
              </a:r>
            </a:p>
          </p:txBody>
        </p:sp>
        <p:sp>
          <p:nvSpPr>
            <p:cNvPr id="166" name="AutoShape 250">
              <a:extLst>
                <a:ext uri="{FF2B5EF4-FFF2-40B4-BE49-F238E27FC236}">
                  <a16:creationId xmlns:a16="http://schemas.microsoft.com/office/drawing/2014/main" id="{E04DC356-3F51-4871-BA5C-52243CC41E3A}"/>
                </a:ext>
              </a:extLst>
            </p:cNvPr>
            <p:cNvSpPr txBox="1"/>
            <p:nvPr/>
          </p:nvSpPr>
          <p:spPr>
            <a:xfrm>
              <a:off x="1153885" y="3174220"/>
              <a:ext cx="3548641" cy="290849"/>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r>
                <a:rPr lang="tr-TR" sz="1050" dirty="0"/>
                <a:t>Yıllık 10,5 milyon ton ham petrol işleme hacmiyle  motorin ve naftanın yanı sıra jet yakıtı, </a:t>
              </a:r>
              <a:r>
                <a:rPr lang="tr-TR" sz="1050" dirty="0" err="1"/>
                <a:t>lpg</a:t>
              </a:r>
              <a:r>
                <a:rPr lang="tr-TR" sz="1050" dirty="0"/>
                <a:t>, </a:t>
              </a:r>
              <a:r>
                <a:rPr lang="tr-TR" sz="1050" dirty="0" err="1"/>
                <a:t>reformat</a:t>
              </a:r>
              <a:r>
                <a:rPr lang="tr-TR" sz="1050" dirty="0"/>
                <a:t> üreticisi</a:t>
              </a:r>
            </a:p>
          </p:txBody>
        </p:sp>
        <p:sp>
          <p:nvSpPr>
            <p:cNvPr id="167" name="AutoShape 250">
              <a:extLst>
                <a:ext uri="{FF2B5EF4-FFF2-40B4-BE49-F238E27FC236}">
                  <a16:creationId xmlns:a16="http://schemas.microsoft.com/office/drawing/2014/main" id="{0DF7D108-A5A4-4786-97BF-945B80E6EDEA}"/>
                </a:ext>
              </a:extLst>
            </p:cNvPr>
            <p:cNvSpPr txBox="1"/>
            <p:nvPr/>
          </p:nvSpPr>
          <p:spPr>
            <a:xfrm>
              <a:off x="1055914" y="4286750"/>
              <a:ext cx="3646612" cy="290846"/>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r>
                <a:rPr lang="en-US" sz="1050" dirty="0" err="1"/>
                <a:t>Toptan</a:t>
              </a:r>
              <a:r>
                <a:rPr lang="en-US" sz="1050" dirty="0"/>
                <a:t> </a:t>
              </a:r>
              <a:r>
                <a:rPr lang="en-US" sz="1050" dirty="0" err="1"/>
                <a:t>ve</a:t>
              </a:r>
              <a:r>
                <a:rPr lang="en-US" sz="1050" dirty="0"/>
                <a:t> </a:t>
              </a:r>
              <a:r>
                <a:rPr lang="en-US" sz="1050" dirty="0" err="1"/>
                <a:t>perakende</a:t>
              </a:r>
              <a:r>
                <a:rPr lang="en-US" sz="1050" dirty="0"/>
                <a:t> </a:t>
              </a:r>
              <a:r>
                <a:rPr lang="en-US" sz="1050" dirty="0" err="1"/>
                <a:t>akaryakıt</a:t>
              </a:r>
              <a:r>
                <a:rPr lang="en-US" sz="1050" dirty="0"/>
                <a:t>, </a:t>
              </a:r>
              <a:r>
                <a:rPr lang="en-US" sz="1050" dirty="0" err="1"/>
                <a:t>hava</a:t>
              </a:r>
              <a:r>
                <a:rPr lang="en-US" sz="1050" dirty="0"/>
                <a:t> </a:t>
              </a:r>
              <a:r>
                <a:rPr lang="en-US" sz="1050" dirty="0" err="1"/>
                <a:t>ve</a:t>
              </a:r>
              <a:r>
                <a:rPr lang="en-US" sz="1050" dirty="0"/>
                <a:t> </a:t>
              </a:r>
              <a:r>
                <a:rPr lang="en-US" sz="1050" dirty="0" err="1"/>
                <a:t>deniz</a:t>
              </a:r>
              <a:r>
                <a:rPr lang="en-US" sz="1050" dirty="0"/>
                <a:t> </a:t>
              </a:r>
              <a:r>
                <a:rPr lang="en-US" sz="1050" dirty="0" err="1"/>
                <a:t>taşıtı</a:t>
              </a:r>
              <a:r>
                <a:rPr lang="en-US" sz="1050" dirty="0"/>
                <a:t> </a:t>
              </a:r>
              <a:r>
                <a:rPr lang="en-US" sz="1050" dirty="0" err="1"/>
                <a:t>yakıtları</a:t>
              </a:r>
              <a:r>
                <a:rPr lang="en-US" sz="1050" dirty="0"/>
                <a:t> </a:t>
              </a:r>
              <a:r>
                <a:rPr lang="en-US" sz="1050" dirty="0" err="1"/>
                <a:t>satışı</a:t>
              </a:r>
              <a:endParaRPr lang="tr-TR" sz="1050" dirty="0"/>
            </a:p>
          </p:txBody>
        </p:sp>
        <p:sp>
          <p:nvSpPr>
            <p:cNvPr id="168" name="AutoShape 250">
              <a:extLst>
                <a:ext uri="{FF2B5EF4-FFF2-40B4-BE49-F238E27FC236}">
                  <a16:creationId xmlns:a16="http://schemas.microsoft.com/office/drawing/2014/main" id="{2A54B08B-9FD6-4541-AA7D-5C39EBC35C04}"/>
                </a:ext>
              </a:extLst>
            </p:cNvPr>
            <p:cNvSpPr txBox="1"/>
            <p:nvPr/>
          </p:nvSpPr>
          <p:spPr>
            <a:xfrm>
              <a:off x="1153883" y="5518547"/>
              <a:ext cx="3548643" cy="145424"/>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r>
                <a:rPr lang="tr-TR" sz="1050" dirty="0"/>
                <a:t>51 megavat kapasiteli rüzgar enerjisi santrali</a:t>
              </a:r>
            </a:p>
          </p:txBody>
        </p:sp>
        <p:sp>
          <p:nvSpPr>
            <p:cNvPr id="169" name="AutoShape 250">
              <a:extLst>
                <a:ext uri="{FF2B5EF4-FFF2-40B4-BE49-F238E27FC236}">
                  <a16:creationId xmlns:a16="http://schemas.microsoft.com/office/drawing/2014/main" id="{80C4D878-10F0-446E-9266-153FDC2B1354}"/>
                </a:ext>
              </a:extLst>
            </p:cNvPr>
            <p:cNvSpPr txBox="1"/>
            <p:nvPr/>
          </p:nvSpPr>
          <p:spPr>
            <a:xfrm>
              <a:off x="1850663" y="5984221"/>
              <a:ext cx="2851864" cy="290849"/>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r>
                <a:rPr lang="tr-TR" sz="1050" dirty="0"/>
                <a:t>1,5 milyon TEU kapasite ile Ege Bölgesi’nin en büyük konteyner terminali</a:t>
              </a:r>
            </a:p>
          </p:txBody>
        </p:sp>
        <p:sp>
          <p:nvSpPr>
            <p:cNvPr id="170" name="AutoShape 250">
              <a:extLst>
                <a:ext uri="{FF2B5EF4-FFF2-40B4-BE49-F238E27FC236}">
                  <a16:creationId xmlns:a16="http://schemas.microsoft.com/office/drawing/2014/main" id="{F99503C3-F475-41F1-B15D-1ACAD8C604B9}"/>
                </a:ext>
              </a:extLst>
            </p:cNvPr>
            <p:cNvSpPr txBox="1"/>
            <p:nvPr/>
          </p:nvSpPr>
          <p:spPr>
            <a:xfrm>
              <a:off x="1153886" y="1940651"/>
              <a:ext cx="3548640" cy="323165"/>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hangingPunct="0">
                <a:lnSpc>
                  <a:spcPct val="100000"/>
                </a:lnSpc>
                <a:spcBef>
                  <a:spcPct val="0"/>
                </a:spcBef>
                <a:spcAft>
                  <a:spcPct val="0"/>
                </a:spcAft>
                <a:defRPr/>
              </a:pPr>
              <a:r>
                <a:rPr lang="tr-TR" sz="1050" dirty="0"/>
                <a:t>Petrokimya, rafinaj ve doğal gaz operasyonlarının genel merkezi</a:t>
              </a:r>
              <a:endParaRPr lang="tr-TR" altLang="tr-TR" sz="1050" dirty="0"/>
            </a:p>
          </p:txBody>
        </p:sp>
        <p:sp>
          <p:nvSpPr>
            <p:cNvPr id="171" name="AutoShape 250">
              <a:extLst>
                <a:ext uri="{FF2B5EF4-FFF2-40B4-BE49-F238E27FC236}">
                  <a16:creationId xmlns:a16="http://schemas.microsoft.com/office/drawing/2014/main" id="{9A0A7F82-112A-4325-A575-7549AA02CF1D}"/>
                </a:ext>
              </a:extLst>
            </p:cNvPr>
            <p:cNvSpPr txBox="1"/>
            <p:nvPr/>
          </p:nvSpPr>
          <p:spPr>
            <a:xfrm>
              <a:off x="1153885" y="3640500"/>
              <a:ext cx="3548641" cy="323165"/>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hangingPunct="0">
                <a:lnSpc>
                  <a:spcPct val="100000"/>
                </a:lnSpc>
                <a:spcBef>
                  <a:spcPct val="0"/>
                </a:spcBef>
                <a:spcAft>
                  <a:spcPct val="0"/>
                </a:spcAft>
                <a:defRPr/>
              </a:pPr>
              <a:r>
                <a:rPr lang="en-US" sz="1050" dirty="0" err="1"/>
                <a:t>Toplam</a:t>
              </a:r>
              <a:r>
                <a:rPr lang="en-US" sz="1050" dirty="0"/>
                <a:t> 16 </a:t>
              </a:r>
              <a:r>
                <a:rPr lang="en-US" sz="1050" dirty="0" err="1"/>
                <a:t>milyar</a:t>
              </a:r>
              <a:r>
                <a:rPr lang="en-US" sz="1050" dirty="0"/>
                <a:t> </a:t>
              </a:r>
              <a:r>
                <a:rPr lang="en-US" sz="1050" dirty="0" err="1"/>
                <a:t>metreküp</a:t>
              </a:r>
              <a:r>
                <a:rPr lang="en-US" sz="1050" dirty="0"/>
                <a:t> </a:t>
              </a:r>
              <a:r>
                <a:rPr lang="en-US" sz="1050" dirty="0" err="1"/>
                <a:t>taşıma</a:t>
              </a:r>
              <a:r>
                <a:rPr lang="en-US" sz="1050" dirty="0"/>
                <a:t> </a:t>
              </a:r>
              <a:r>
                <a:rPr lang="en-US" sz="1050" dirty="0" err="1"/>
                <a:t>kapasi</a:t>
              </a:r>
              <a:r>
                <a:rPr lang="tr-TR" sz="1050" dirty="0" err="1"/>
                <a:t>tesiyle</a:t>
              </a:r>
              <a:r>
                <a:rPr lang="en-US" sz="1050" dirty="0"/>
                <a:t> </a:t>
              </a:r>
              <a:r>
                <a:rPr lang="en-US" sz="1050" dirty="0" err="1"/>
                <a:t>Güney</a:t>
              </a:r>
              <a:r>
                <a:rPr lang="en-US" sz="1050" dirty="0"/>
                <a:t> Gaz </a:t>
              </a:r>
              <a:r>
                <a:rPr lang="en-US" sz="1050" dirty="0" err="1"/>
                <a:t>Koridoru’nun</a:t>
              </a:r>
              <a:r>
                <a:rPr lang="en-US" sz="1050" dirty="0"/>
                <a:t> </a:t>
              </a:r>
              <a:r>
                <a:rPr lang="en-US" sz="1050" dirty="0" err="1"/>
                <a:t>en</a:t>
              </a:r>
              <a:r>
                <a:rPr lang="en-US" sz="1050" dirty="0"/>
                <a:t> </a:t>
              </a:r>
              <a:r>
                <a:rPr lang="en-US" sz="1050" dirty="0" err="1"/>
                <a:t>büyük</a:t>
              </a:r>
              <a:r>
                <a:rPr lang="en-US" sz="1050" dirty="0"/>
                <a:t> </a:t>
              </a:r>
              <a:r>
                <a:rPr lang="en-US" sz="1050" dirty="0" err="1"/>
                <a:t>halkası</a:t>
              </a:r>
              <a:r>
                <a:rPr lang="en-US" sz="1050" dirty="0"/>
                <a:t> </a:t>
              </a:r>
              <a:endParaRPr lang="en-US" altLang="tr-TR" sz="1050" dirty="0"/>
            </a:p>
          </p:txBody>
        </p:sp>
        <p:pic>
          <p:nvPicPr>
            <p:cNvPr id="172" name="Image" descr="Image">
              <a:extLst>
                <a:ext uri="{FF2B5EF4-FFF2-40B4-BE49-F238E27FC236}">
                  <a16:creationId xmlns:a16="http://schemas.microsoft.com/office/drawing/2014/main" id="{3211C229-8CB1-4AFB-B5C7-7273F0C046D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3511" y="2014787"/>
              <a:ext cx="666019" cy="19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3" name="AutoShape 250">
              <a:extLst>
                <a:ext uri="{FF2B5EF4-FFF2-40B4-BE49-F238E27FC236}">
                  <a16:creationId xmlns:a16="http://schemas.microsoft.com/office/drawing/2014/main" id="{114A249B-32D1-4811-B20A-B1F32ACA368F}"/>
                </a:ext>
              </a:extLst>
            </p:cNvPr>
            <p:cNvSpPr txBox="1"/>
            <p:nvPr/>
          </p:nvSpPr>
          <p:spPr>
            <a:xfrm>
              <a:off x="1153885" y="4866750"/>
              <a:ext cx="3548643" cy="290849"/>
            </a:xfrm>
            <a:prstGeom prst="rect">
              <a:avLst/>
            </a:prstGeom>
            <a:ln w="12700">
              <a:miter lim="400000"/>
            </a:ln>
            <a:extLst>
              <a:ext uri="{C572A759-6A51-4108-AA02-DFA0A04FC94B}"/>
            </a:extLst>
          </p:spPr>
          <p:txBody>
            <a:bodyPr wrap="square" lIns="0" tIns="0" rIns="0" bIns="0" anchor="b">
              <a:spAutoFit/>
            </a:bodyPr>
            <a:lstStyle>
              <a:lvl1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2220913">
                <a:lnSpc>
                  <a:spcPct val="90000"/>
                </a:lnSpc>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defTabSz="2220913" eaLnBrk="0" fontAlgn="base" hangingPunct="0">
                <a:lnSpc>
                  <a:spcPct val="90000"/>
                </a:lnSpc>
                <a:spcBef>
                  <a:spcPct val="0"/>
                </a:spcBef>
                <a:spcAft>
                  <a:spcPct val="0"/>
                </a:spcAft>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r>
                <a:rPr lang="tr-TR" sz="1050" dirty="0"/>
                <a:t>575 bin metreküp depolama kapasitesiyle Ege Bölgesi’nin en büyük depolama terminali </a:t>
              </a:r>
            </a:p>
          </p:txBody>
        </p:sp>
        <p:pic>
          <p:nvPicPr>
            <p:cNvPr id="174" name="SOCAR DEPOLAMA.pdf" descr="SOCAR DEPOLAMA.pdf">
              <a:extLst>
                <a:ext uri="{FF2B5EF4-FFF2-40B4-BE49-F238E27FC236}">
                  <a16:creationId xmlns:a16="http://schemas.microsoft.com/office/drawing/2014/main" id="{5AD0C415-F1A8-44A4-A9BE-D5815D6FCFF8}"/>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10549" y="4856312"/>
              <a:ext cx="586200" cy="26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5" name="SOCAR TERMINAL.pdf" descr="SOCAR TERMINAL.pdf">
              <a:extLst>
                <a:ext uri="{FF2B5EF4-FFF2-40B4-BE49-F238E27FC236}">
                  <a16:creationId xmlns:a16="http://schemas.microsoft.com/office/drawing/2014/main" id="{2B58AADB-1B53-4D23-A3D7-2AFD8FCE21AE}"/>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10549" y="5988298"/>
              <a:ext cx="603388" cy="27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6" name="Resim 175">
              <a:extLst>
                <a:ext uri="{FF2B5EF4-FFF2-40B4-BE49-F238E27FC236}">
                  <a16:creationId xmlns:a16="http://schemas.microsoft.com/office/drawing/2014/main" id="{076F0117-F956-4597-AD3A-195D2A7C649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61754" y="2346787"/>
              <a:ext cx="838587" cy="702257"/>
            </a:xfrm>
            <a:prstGeom prst="rect">
              <a:avLst/>
            </a:prstGeom>
          </p:spPr>
        </p:pic>
        <p:pic>
          <p:nvPicPr>
            <p:cNvPr id="177" name="Resim 176">
              <a:extLst>
                <a:ext uri="{FF2B5EF4-FFF2-40B4-BE49-F238E27FC236}">
                  <a16:creationId xmlns:a16="http://schemas.microsoft.com/office/drawing/2014/main" id="{D6D5DAD9-4113-462A-BFC5-20813CDE969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24493" y="2911518"/>
              <a:ext cx="689444" cy="695935"/>
            </a:xfrm>
            <a:prstGeom prst="rect">
              <a:avLst/>
            </a:prstGeom>
          </p:spPr>
        </p:pic>
        <p:pic>
          <p:nvPicPr>
            <p:cNvPr id="178" name="Image" descr="Image">
              <a:extLst>
                <a:ext uri="{FF2B5EF4-FFF2-40B4-BE49-F238E27FC236}">
                  <a16:creationId xmlns:a16="http://schemas.microsoft.com/office/drawing/2014/main" id="{DC61B407-EFA8-47C9-9254-D0EDC03627F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04917" y="3698465"/>
              <a:ext cx="635480" cy="22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9" name="Resim 178">
              <a:extLst>
                <a:ext uri="{FF2B5EF4-FFF2-40B4-BE49-F238E27FC236}">
                  <a16:creationId xmlns:a16="http://schemas.microsoft.com/office/drawing/2014/main" id="{CC72AAE8-7954-4F40-89E0-4230C5872874}"/>
                </a:ext>
              </a:extLst>
            </p:cNvPr>
            <p:cNvPicPr>
              <a:picLocks noChangeAspect="1"/>
            </p:cNvPicPr>
            <p:nvPr/>
          </p:nvPicPr>
          <p:blipFill>
            <a:blip r:embed="rId20"/>
            <a:stretch>
              <a:fillRect/>
            </a:stretch>
          </p:blipFill>
          <p:spPr>
            <a:xfrm>
              <a:off x="5210549" y="4274168"/>
              <a:ext cx="603388" cy="277614"/>
            </a:xfrm>
            <a:prstGeom prst="rect">
              <a:avLst/>
            </a:prstGeom>
          </p:spPr>
        </p:pic>
        <p:pic>
          <p:nvPicPr>
            <p:cNvPr id="180" name="Picture 5">
              <a:extLst>
                <a:ext uri="{FF2B5EF4-FFF2-40B4-BE49-F238E27FC236}">
                  <a16:creationId xmlns:a16="http://schemas.microsoft.com/office/drawing/2014/main" id="{F230C80D-8D00-4244-A1C7-483E171B8CE2}"/>
                </a:ext>
              </a:extLst>
            </p:cNvPr>
            <p:cNvPicPr>
              <a:picLocks noChangeAspect="1"/>
            </p:cNvPicPr>
            <p:nvPr/>
          </p:nvPicPr>
          <p:blipFill>
            <a:blip r:embed="rId21"/>
            <a:stretch>
              <a:fillRect/>
            </a:stretch>
          </p:blipFill>
          <p:spPr>
            <a:xfrm>
              <a:off x="5210549" y="5413801"/>
              <a:ext cx="591832" cy="306453"/>
            </a:xfrm>
            <a:prstGeom prst="rect">
              <a:avLst/>
            </a:prstGeom>
          </p:spPr>
        </p:pic>
      </p:grpSp>
      <p:pic>
        <p:nvPicPr>
          <p:cNvPr id="278" name="Resim 277">
            <a:extLst>
              <a:ext uri="{FF2B5EF4-FFF2-40B4-BE49-F238E27FC236}">
                <a16:creationId xmlns:a16="http://schemas.microsoft.com/office/drawing/2014/main" id="{5259986A-6A21-4527-88C4-86D76DF3459A}"/>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279" name="Dikdörtgen 278">
            <a:extLst>
              <a:ext uri="{FF2B5EF4-FFF2-40B4-BE49-F238E27FC236}">
                <a16:creationId xmlns:a16="http://schemas.microsoft.com/office/drawing/2014/main" id="{7B0B4051-DEFA-4E55-96A4-1D3EA939790A}"/>
              </a:ext>
            </a:extLst>
          </p:cNvPr>
          <p:cNvSpPr/>
          <p:nvPr/>
        </p:nvSpPr>
        <p:spPr>
          <a:xfrm>
            <a:off x="2154536" y="133889"/>
            <a:ext cx="6013185" cy="523220"/>
          </a:xfrm>
          <a:prstGeom prst="rect">
            <a:avLst/>
          </a:prstGeom>
        </p:spPr>
        <p:txBody>
          <a:bodyPr wrap="none">
            <a:spAutoFit/>
          </a:bodyPr>
          <a:lstStyle/>
          <a:p>
            <a:r>
              <a:rPr lang="tr-TR" sz="2800" b="1" dirty="0">
                <a:solidFill>
                  <a:schemeClr val="bg1"/>
                </a:solidFill>
              </a:rPr>
              <a:t>SOCAR Türkiye Operasyonlarının Yapısı</a:t>
            </a:r>
            <a:endParaRPr lang="tr-TR" sz="2800" dirty="0"/>
          </a:p>
        </p:txBody>
      </p:sp>
    </p:spTree>
    <p:extLst>
      <p:ext uri="{BB962C8B-B14F-4D97-AF65-F5344CB8AC3E}">
        <p14:creationId xmlns:p14="http://schemas.microsoft.com/office/powerpoint/2010/main" val="2496786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240072" y="65395"/>
            <a:ext cx="184731" cy="646331"/>
          </a:xfrm>
          <a:prstGeom prst="rect">
            <a:avLst/>
          </a:prstGeom>
          <a:noFill/>
        </p:spPr>
        <p:txBody>
          <a:bodyPr wrap="none" rtlCol="0">
            <a:spAutoFit/>
          </a:bodyPr>
          <a:lstStyle/>
          <a:p>
            <a:endParaRPr lang="tr-TR" sz="3600" b="1" dirty="0">
              <a:solidFill>
                <a:schemeClr val="bg1"/>
              </a:solidFill>
            </a:endParaRPr>
          </a:p>
        </p:txBody>
      </p:sp>
      <p:sp>
        <p:nvSpPr>
          <p:cNvPr id="3" name="Dikdörtgen 2">
            <a:extLst>
              <a:ext uri="{FF2B5EF4-FFF2-40B4-BE49-F238E27FC236}">
                <a16:creationId xmlns:a16="http://schemas.microsoft.com/office/drawing/2014/main" id="{A4935E53-940A-428C-A992-920E50F48F17}"/>
              </a:ext>
            </a:extLst>
          </p:cNvPr>
          <p:cNvSpPr/>
          <p:nvPr/>
        </p:nvSpPr>
        <p:spPr>
          <a:xfrm>
            <a:off x="2154536" y="219858"/>
            <a:ext cx="2778325" cy="369332"/>
          </a:xfrm>
          <a:prstGeom prst="rect">
            <a:avLst/>
          </a:prstGeom>
        </p:spPr>
        <p:txBody>
          <a:bodyPr wrap="none">
            <a:spAutoFit/>
          </a:bodyPr>
          <a:lstStyle/>
          <a:p>
            <a:r>
              <a:rPr lang="tr-TR" b="1" dirty="0">
                <a:solidFill>
                  <a:schemeClr val="bg1"/>
                </a:solidFill>
              </a:rPr>
              <a:t>PROSES EMNİYETİ NEDİR ? </a:t>
            </a:r>
            <a:endParaRPr lang="tr-TR" dirty="0"/>
          </a:p>
        </p:txBody>
      </p:sp>
      <p:pic>
        <p:nvPicPr>
          <p:cNvPr id="4" name="Resim 3" descr="metin içeren bir resim&#10;&#10;Açıklama otomatik olarak oluşturuldu">
            <a:extLst>
              <a:ext uri="{FF2B5EF4-FFF2-40B4-BE49-F238E27FC236}">
                <a16:creationId xmlns:a16="http://schemas.microsoft.com/office/drawing/2014/main" id="{03C2F7E6-C0D2-C35C-A501-00428B4A2F3C}"/>
              </a:ext>
            </a:extLst>
          </p:cNvPr>
          <p:cNvPicPr>
            <a:picLocks noChangeAspect="1"/>
          </p:cNvPicPr>
          <p:nvPr/>
        </p:nvPicPr>
        <p:blipFill>
          <a:blip r:embed="rId7"/>
          <a:stretch>
            <a:fillRect/>
          </a:stretch>
        </p:blipFill>
        <p:spPr>
          <a:xfrm>
            <a:off x="363104" y="1637702"/>
            <a:ext cx="4781550" cy="3133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Metin kutusu 7">
            <a:extLst>
              <a:ext uri="{FF2B5EF4-FFF2-40B4-BE49-F238E27FC236}">
                <a16:creationId xmlns:a16="http://schemas.microsoft.com/office/drawing/2014/main" id="{B2DA2D2B-F583-0A16-B9C9-5D46F9C63D6C}"/>
              </a:ext>
            </a:extLst>
          </p:cNvPr>
          <p:cNvSpPr txBox="1"/>
          <p:nvPr/>
        </p:nvSpPr>
        <p:spPr>
          <a:xfrm>
            <a:off x="5894541" y="2188903"/>
            <a:ext cx="6162868" cy="2031325"/>
          </a:xfrm>
          <a:prstGeom prst="rect">
            <a:avLst/>
          </a:prstGeom>
          <a:noFill/>
        </p:spPr>
        <p:txBody>
          <a:bodyPr wrap="square">
            <a:spAutoFit/>
          </a:bodyPr>
          <a:lstStyle/>
          <a:p>
            <a:pPr algn="just"/>
            <a:r>
              <a:rPr lang="tr-TR" b="0" i="0" dirty="0">
                <a:solidFill>
                  <a:srgbClr val="374151"/>
                </a:solidFill>
                <a:effectLst/>
                <a:cs typeface="Times New Roman" panose="02020603050405020304" pitchFamily="18" charset="0"/>
              </a:rPr>
              <a:t>Proses emniyeti, endüstriyel tesislerdeki proseslerin ve ekipmanların güvenli bir şekilde işletilmesini sağlamak için tasarlanmış bir disiplindir. Proses emniyeti, tesislerdeki çalışanların, çevrenin ve toplumun güvenliğini korumayı amaçlar. Bu nedenle, proses emniyeti, tesislerin sürdürülebilirliği için hayati öneme sahiptir.</a:t>
            </a:r>
          </a:p>
          <a:p>
            <a:pPr algn="just"/>
            <a:endParaRPr lang="tr-TR" b="0" i="0" dirty="0">
              <a:solidFill>
                <a:srgbClr val="374151"/>
              </a:solidFill>
              <a:effectLst/>
              <a:cs typeface="Times New Roman" panose="02020603050405020304" pitchFamily="18" charset="0"/>
            </a:endParaRPr>
          </a:p>
        </p:txBody>
      </p:sp>
      <p:cxnSp>
        <p:nvCxnSpPr>
          <p:cNvPr id="12" name="Düz Bağlayıcı 11">
            <a:extLst>
              <a:ext uri="{FF2B5EF4-FFF2-40B4-BE49-F238E27FC236}">
                <a16:creationId xmlns:a16="http://schemas.microsoft.com/office/drawing/2014/main" id="{DF879693-94CB-4285-9EFE-D680CE9F6013}"/>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Resim 13">
            <a:extLst>
              <a:ext uri="{FF2B5EF4-FFF2-40B4-BE49-F238E27FC236}">
                <a16:creationId xmlns:a16="http://schemas.microsoft.com/office/drawing/2014/main" id="{940C1C69-360F-4B9C-86C3-2C8E3CDBE489}"/>
              </a:ext>
            </a:extLst>
          </p:cNvPr>
          <p:cNvPicPr>
            <a:picLocks noChangeAspect="1"/>
          </p:cNvPicPr>
          <p:nvPr/>
        </p:nvPicPr>
        <p:blipFill>
          <a:blip r:embed="rId8"/>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2941109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54536" y="198386"/>
            <a:ext cx="2696572" cy="369332"/>
          </a:xfrm>
          <a:prstGeom prst="rect">
            <a:avLst/>
          </a:prstGeom>
          <a:noFill/>
        </p:spPr>
        <p:txBody>
          <a:bodyPr wrap="none" rtlCol="0">
            <a:spAutoFit/>
          </a:bodyPr>
          <a:lstStyle/>
          <a:p>
            <a:r>
              <a:rPr lang="tr-TR" b="1" dirty="0">
                <a:solidFill>
                  <a:schemeClr val="bg1"/>
                </a:solidFill>
              </a:rPr>
              <a:t>KORUYUCU BASAMAKLAR</a:t>
            </a:r>
          </a:p>
        </p:txBody>
      </p:sp>
      <p:pic>
        <p:nvPicPr>
          <p:cNvPr id="3" name="Resim 2" descr="diyagram içeren bir resim&#10;&#10;Açıklama otomatik olarak oluşturuldu">
            <a:extLst>
              <a:ext uri="{FF2B5EF4-FFF2-40B4-BE49-F238E27FC236}">
                <a16:creationId xmlns:a16="http://schemas.microsoft.com/office/drawing/2014/main" id="{5E9106B8-EC94-5F4D-0AFF-CAB53920956B}"/>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82552" y="906740"/>
            <a:ext cx="9574651" cy="5189782"/>
          </a:xfrm>
          <a:prstGeom prst="rect">
            <a:avLst/>
          </a:prstGeom>
        </p:spPr>
      </p:pic>
      <p:cxnSp>
        <p:nvCxnSpPr>
          <p:cNvPr id="10" name="Düz Bağlayıcı 9">
            <a:extLst>
              <a:ext uri="{FF2B5EF4-FFF2-40B4-BE49-F238E27FC236}">
                <a16:creationId xmlns:a16="http://schemas.microsoft.com/office/drawing/2014/main" id="{48329CF6-14D7-4033-80CA-2F7387D7988B}"/>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Resim 11">
            <a:extLst>
              <a:ext uri="{FF2B5EF4-FFF2-40B4-BE49-F238E27FC236}">
                <a16:creationId xmlns:a16="http://schemas.microsoft.com/office/drawing/2014/main" id="{C7D484CF-36BB-4341-B3CE-0793885DDF06}"/>
              </a:ext>
            </a:extLst>
          </p:cNvPr>
          <p:cNvPicPr>
            <a:picLocks noChangeAspect="1"/>
          </p:cNvPicPr>
          <p:nvPr/>
        </p:nvPicPr>
        <p:blipFill>
          <a:blip r:embed="rId8"/>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4240593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61168" y="210834"/>
            <a:ext cx="2328779" cy="369332"/>
          </a:xfrm>
          <a:prstGeom prst="rect">
            <a:avLst/>
          </a:prstGeom>
          <a:noFill/>
        </p:spPr>
        <p:txBody>
          <a:bodyPr wrap="none" rtlCol="0">
            <a:spAutoFit/>
          </a:bodyPr>
          <a:lstStyle/>
          <a:p>
            <a:r>
              <a:rPr lang="tr-TR" b="1" dirty="0">
                <a:solidFill>
                  <a:schemeClr val="bg1"/>
                </a:solidFill>
              </a:rPr>
              <a:t>YÜKSEK BASINÇ ETKİSİ</a:t>
            </a:r>
          </a:p>
        </p:txBody>
      </p:sp>
      <p:sp>
        <p:nvSpPr>
          <p:cNvPr id="2" name="Metin kutusu 1">
            <a:extLst>
              <a:ext uri="{FF2B5EF4-FFF2-40B4-BE49-F238E27FC236}">
                <a16:creationId xmlns:a16="http://schemas.microsoft.com/office/drawing/2014/main" id="{9482047C-B350-6C0C-618D-1FFE7C5B12FB}"/>
              </a:ext>
            </a:extLst>
          </p:cNvPr>
          <p:cNvSpPr txBox="1"/>
          <p:nvPr/>
        </p:nvSpPr>
        <p:spPr>
          <a:xfrm>
            <a:off x="227494" y="1373519"/>
            <a:ext cx="12192000" cy="3631763"/>
          </a:xfrm>
          <a:prstGeom prst="rect">
            <a:avLst/>
          </a:prstGeom>
          <a:noFill/>
        </p:spPr>
        <p:txBody>
          <a:bodyPr wrap="square" rtlCol="0">
            <a:spAutoFit/>
          </a:bodyPr>
          <a:lstStyle/>
          <a:p>
            <a:r>
              <a:rPr lang="tr-TR" sz="1600" dirty="0">
                <a:cs typeface="Times New Roman" panose="02020603050405020304" pitchFamily="18" charset="0"/>
              </a:rPr>
              <a:t>Ekipman veya tesisin günlük çalışmasında, izin verilen maksimum çalışma basıncı, bazı olaylar nedeniyle güvenli seviyelerin üzerine çıkabilir.</a:t>
            </a:r>
            <a:br>
              <a:rPr lang="tr-TR" sz="1600" dirty="0">
                <a:cs typeface="Times New Roman" panose="02020603050405020304" pitchFamily="18" charset="0"/>
              </a:rPr>
            </a:br>
            <a:br>
              <a:rPr lang="tr-TR" sz="1600" dirty="0">
                <a:cs typeface="Times New Roman" panose="02020603050405020304" pitchFamily="18" charset="0"/>
              </a:rPr>
            </a:br>
            <a:r>
              <a:rPr lang="tr-TR" sz="1600" dirty="0">
                <a:cs typeface="Times New Roman" panose="02020603050405020304" pitchFamily="18" charset="0"/>
              </a:rPr>
              <a:t>API Standardı 521 &amp; ISO 23251 Böl. 4, göre aşırı basınca neden olan en yaygın olaylar şu şekilde sıralanabilir: </a:t>
            </a:r>
            <a:br>
              <a:rPr lang="tr-TR" sz="1600" dirty="0">
                <a:cs typeface="Times New Roman" panose="02020603050405020304" pitchFamily="18" charset="0"/>
              </a:rPr>
            </a:br>
            <a:br>
              <a:rPr lang="tr-TR" sz="1600" dirty="0">
                <a:cs typeface="Times New Roman" panose="02020603050405020304" pitchFamily="18" charset="0"/>
              </a:rPr>
            </a:br>
            <a:r>
              <a:rPr lang="tr-TR" sz="1600" dirty="0">
                <a:cs typeface="Times New Roman" panose="02020603050405020304" pitchFamily="18" charset="0"/>
              </a:rPr>
              <a:t>• Operatör hatası </a:t>
            </a:r>
          </a:p>
          <a:p>
            <a:r>
              <a:rPr lang="tr-TR" sz="1600" dirty="0">
                <a:cs typeface="Times New Roman" panose="02020603050405020304" pitchFamily="18" charset="0"/>
              </a:rPr>
              <a:t>• Tıkalı deşarj ( </a:t>
            </a:r>
            <a:r>
              <a:rPr lang="tr-TR" sz="1600" dirty="0" err="1">
                <a:cs typeface="Times New Roman" panose="02020603050405020304" pitchFamily="18" charset="0"/>
              </a:rPr>
              <a:t>Drain</a:t>
            </a:r>
            <a:r>
              <a:rPr lang="tr-TR" sz="1600" dirty="0">
                <a:cs typeface="Times New Roman" panose="02020603050405020304" pitchFamily="18" charset="0"/>
              </a:rPr>
              <a:t> veya </a:t>
            </a:r>
            <a:r>
              <a:rPr lang="tr-TR" sz="1600" dirty="0" err="1">
                <a:cs typeface="Times New Roman" panose="02020603050405020304" pitchFamily="18" charset="0"/>
              </a:rPr>
              <a:t>vent</a:t>
            </a:r>
            <a:r>
              <a:rPr lang="tr-TR" sz="1600" dirty="0">
                <a:cs typeface="Times New Roman" panose="02020603050405020304" pitchFamily="18" charset="0"/>
              </a:rPr>
              <a:t> ) </a:t>
            </a:r>
            <a:br>
              <a:rPr lang="tr-TR" sz="1600" dirty="0">
                <a:cs typeface="Times New Roman" panose="02020603050405020304" pitchFamily="18" charset="0"/>
              </a:rPr>
            </a:br>
            <a:r>
              <a:rPr lang="tr-TR" sz="1600" dirty="0">
                <a:cs typeface="Times New Roman" panose="02020603050405020304" pitchFamily="18" charset="0"/>
              </a:rPr>
              <a:t>• Dış yangına maruz kalma, genellikle “Yangın Vakası” olarak</a:t>
            </a:r>
            <a:br>
              <a:rPr lang="tr-TR" sz="1600" dirty="0">
                <a:cs typeface="Times New Roman" panose="02020603050405020304" pitchFamily="18" charset="0"/>
              </a:rPr>
            </a:br>
            <a:r>
              <a:rPr lang="tr-TR" sz="1600" dirty="0">
                <a:cs typeface="Times New Roman" panose="02020603050405020304" pitchFamily="18" charset="0"/>
              </a:rPr>
              <a:t>• Termal Genleşme</a:t>
            </a:r>
            <a:br>
              <a:rPr lang="tr-TR" sz="1600" dirty="0">
                <a:cs typeface="Times New Roman" panose="02020603050405020304" pitchFamily="18" charset="0"/>
              </a:rPr>
            </a:br>
            <a:r>
              <a:rPr lang="tr-TR" sz="1600" dirty="0">
                <a:cs typeface="Times New Roman" panose="02020603050405020304" pitchFamily="18" charset="0"/>
              </a:rPr>
              <a:t>• Kimyasal reaksiyon</a:t>
            </a:r>
            <a:br>
              <a:rPr lang="tr-TR" sz="1600" dirty="0">
                <a:cs typeface="Times New Roman" panose="02020603050405020304" pitchFamily="18" charset="0"/>
              </a:rPr>
            </a:br>
            <a:r>
              <a:rPr lang="tr-TR" sz="1600" dirty="0">
                <a:cs typeface="Times New Roman" panose="02020603050405020304" pitchFamily="18" charset="0"/>
              </a:rPr>
              <a:t>• </a:t>
            </a:r>
            <a:r>
              <a:rPr lang="tr-TR" sz="1600" dirty="0" err="1">
                <a:cs typeface="Times New Roman" panose="02020603050405020304" pitchFamily="18" charset="0"/>
              </a:rPr>
              <a:t>Heat</a:t>
            </a:r>
            <a:r>
              <a:rPr lang="tr-TR" sz="1600" dirty="0">
                <a:cs typeface="Times New Roman" panose="02020603050405020304" pitchFamily="18" charset="0"/>
              </a:rPr>
              <a:t> </a:t>
            </a:r>
            <a:r>
              <a:rPr lang="tr-TR" sz="1600" dirty="0" err="1">
                <a:cs typeface="Times New Roman" panose="02020603050405020304" pitchFamily="18" charset="0"/>
              </a:rPr>
              <a:t>Exchanger</a:t>
            </a:r>
            <a:r>
              <a:rPr lang="tr-TR" sz="1600" dirty="0">
                <a:cs typeface="Times New Roman" panose="02020603050405020304" pitchFamily="18" charset="0"/>
              </a:rPr>
              <a:t> (ısı eşanjörü ) borusunun yırtılması</a:t>
            </a:r>
            <a:br>
              <a:rPr lang="tr-TR" sz="1600" dirty="0">
                <a:cs typeface="Times New Roman" panose="02020603050405020304" pitchFamily="18" charset="0"/>
              </a:rPr>
            </a:br>
            <a:r>
              <a:rPr lang="tr-TR" sz="1600" dirty="0">
                <a:cs typeface="Times New Roman" panose="02020603050405020304" pitchFamily="18" charset="0"/>
              </a:rPr>
              <a:t>• Soğutma sistemi arızası</a:t>
            </a:r>
          </a:p>
          <a:p>
            <a:endParaRPr lang="tr-TR" dirty="0">
              <a:cs typeface="Times New Roman" panose="02020603050405020304" pitchFamily="18" charset="0"/>
            </a:endParaRPr>
          </a:p>
          <a:p>
            <a:endParaRPr lang="tr-TR" dirty="0">
              <a:cs typeface="Times New Roman" panose="02020603050405020304" pitchFamily="18" charset="0"/>
            </a:endParaRPr>
          </a:p>
          <a:p>
            <a:endParaRPr lang="tr-TR" dirty="0"/>
          </a:p>
        </p:txBody>
      </p:sp>
      <p:sp>
        <p:nvSpPr>
          <p:cNvPr id="3" name="Metin kutusu 2">
            <a:extLst>
              <a:ext uri="{FF2B5EF4-FFF2-40B4-BE49-F238E27FC236}">
                <a16:creationId xmlns:a16="http://schemas.microsoft.com/office/drawing/2014/main" id="{023A2058-B3CE-BB80-FBCB-1A542036F7D9}"/>
              </a:ext>
            </a:extLst>
          </p:cNvPr>
          <p:cNvSpPr txBox="1"/>
          <p:nvPr/>
        </p:nvSpPr>
        <p:spPr>
          <a:xfrm>
            <a:off x="227494" y="4567960"/>
            <a:ext cx="12192000" cy="2092881"/>
          </a:xfrm>
          <a:prstGeom prst="rect">
            <a:avLst/>
          </a:prstGeom>
          <a:noFill/>
        </p:spPr>
        <p:txBody>
          <a:bodyPr wrap="square" rtlCol="0">
            <a:spAutoFit/>
          </a:bodyPr>
          <a:lstStyle/>
          <a:p>
            <a:pPr algn="just" rtl="0"/>
            <a:r>
              <a:rPr lang="tr-TR" sz="1600" dirty="0">
                <a:cs typeface="Times New Roman" panose="02020603050405020304" pitchFamily="18" charset="0"/>
              </a:rPr>
              <a:t>Potansiyel savunma basamakları şunlardır:</a:t>
            </a:r>
          </a:p>
          <a:p>
            <a:pPr algn="just" rtl="0"/>
            <a:r>
              <a:rPr lang="tr-TR" sz="1600" dirty="0">
                <a:cs typeface="Times New Roman" panose="02020603050405020304" pitchFamily="18" charset="0"/>
              </a:rPr>
              <a:t> </a:t>
            </a:r>
          </a:p>
          <a:p>
            <a:pPr marL="285750" indent="-285750" rtl="0">
              <a:buFont typeface="Arial" panose="020B0604020202020204" pitchFamily="34" charset="0"/>
              <a:buChar char="•"/>
            </a:pPr>
            <a:r>
              <a:rPr lang="tr-TR" sz="1600" dirty="0">
                <a:cs typeface="Times New Roman" panose="02020603050405020304" pitchFamily="18" charset="0"/>
              </a:rPr>
              <a:t>Doğası gereği güvenli tasarım,</a:t>
            </a:r>
          </a:p>
          <a:p>
            <a:pPr marL="285750" indent="-285750" rtl="0">
              <a:buFont typeface="Arial" panose="020B0604020202020204" pitchFamily="34" charset="0"/>
              <a:buChar char="•"/>
            </a:pPr>
            <a:r>
              <a:rPr lang="tr-TR" sz="1600" dirty="0">
                <a:cs typeface="Times New Roman" panose="02020603050405020304" pitchFamily="18" charset="0"/>
              </a:rPr>
              <a:t>Pasif kontrol</a:t>
            </a:r>
          </a:p>
          <a:p>
            <a:pPr marL="285750" indent="-285750" rtl="0">
              <a:buFont typeface="Arial" panose="020B0604020202020204" pitchFamily="34" charset="0"/>
              <a:buChar char="•"/>
            </a:pPr>
            <a:r>
              <a:rPr lang="tr-TR" sz="1600" dirty="0">
                <a:cs typeface="Times New Roman" panose="02020603050405020304" pitchFamily="18" charset="0"/>
              </a:rPr>
              <a:t>Aktif kontrol</a:t>
            </a:r>
            <a:br>
              <a:rPr lang="tr-TR" sz="1600" dirty="0">
                <a:cs typeface="Times New Roman" panose="02020603050405020304" pitchFamily="18" charset="0"/>
              </a:rPr>
            </a:br>
            <a:r>
              <a:rPr lang="tr-TR" sz="1600" dirty="0">
                <a:cs typeface="Times New Roman" panose="02020603050405020304" pitchFamily="18" charset="0"/>
              </a:rPr>
              <a:t>Doğal güvenli tasarım her tehlikeyi ortadan kaldıramadığından ve pasif tasarım aşırı derecede pahalı olduğundan, basınç güvenlik cihazları yaygın olarak kullanılmaktadır.</a:t>
            </a:r>
          </a:p>
          <a:p>
            <a:endParaRPr lang="tr-TR" dirty="0"/>
          </a:p>
        </p:txBody>
      </p:sp>
      <p:pic>
        <p:nvPicPr>
          <p:cNvPr id="5" name="Resim 4" descr="gökyüzü, dış mekan, taşımak, nakletmek, duman, tütsü içeren bir resim&#10;&#10;Açıklama otomatik olarak oluşturuldu">
            <a:extLst>
              <a:ext uri="{FF2B5EF4-FFF2-40B4-BE49-F238E27FC236}">
                <a16:creationId xmlns:a16="http://schemas.microsoft.com/office/drawing/2014/main" id="{A239F94E-EBE4-4DE9-B70D-F4B899814E73}"/>
              </a:ext>
            </a:extLst>
          </p:cNvPr>
          <p:cNvPicPr>
            <a:picLocks noChangeAspect="1"/>
          </p:cNvPicPr>
          <p:nvPr/>
        </p:nvPicPr>
        <p:blipFill>
          <a:blip r:embed="rId6"/>
          <a:stretch>
            <a:fillRect/>
          </a:stretch>
        </p:blipFill>
        <p:spPr>
          <a:xfrm>
            <a:off x="5669587" y="2319810"/>
            <a:ext cx="6067425" cy="3162300"/>
          </a:xfrm>
          <a:prstGeom prst="rect">
            <a:avLst/>
          </a:prstGeom>
          <a:ln>
            <a:noFill/>
          </a:ln>
          <a:effectLst>
            <a:softEdge rad="112500"/>
          </a:effectLst>
        </p:spPr>
      </p:pic>
      <p:cxnSp>
        <p:nvCxnSpPr>
          <p:cNvPr id="12" name="Düz Bağlayıcı 11">
            <a:extLst>
              <a:ext uri="{FF2B5EF4-FFF2-40B4-BE49-F238E27FC236}">
                <a16:creationId xmlns:a16="http://schemas.microsoft.com/office/drawing/2014/main" id="{4D94EE88-FC34-406E-85D4-B9978C30EEEA}"/>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Resim 13">
            <a:extLst>
              <a:ext uri="{FF2B5EF4-FFF2-40B4-BE49-F238E27FC236}">
                <a16:creationId xmlns:a16="http://schemas.microsoft.com/office/drawing/2014/main" id="{1D2477C1-9DBB-4996-AAEC-5F036877FC96}"/>
              </a:ext>
            </a:extLst>
          </p:cNvPr>
          <p:cNvPicPr>
            <a:picLocks noChangeAspect="1"/>
          </p:cNvPicPr>
          <p:nvPr/>
        </p:nvPicPr>
        <p:blipFill>
          <a:blip r:embed="rId7"/>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2879388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9DA2CC4-2415-7412-79AD-490D8AB06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5135"/>
            <a:ext cx="2154538" cy="1178384"/>
          </a:xfrm>
          <a:prstGeom prst="rect">
            <a:avLst/>
          </a:prstGeom>
        </p:spPr>
      </p:pic>
      <p:pic>
        <p:nvPicPr>
          <p:cNvPr id="7" name="Resim 6">
            <a:extLst>
              <a:ext uri="{FF2B5EF4-FFF2-40B4-BE49-F238E27FC236}">
                <a16:creationId xmlns:a16="http://schemas.microsoft.com/office/drawing/2014/main" id="{10D919DF-AF3A-3819-9570-0D401D0D1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2275" y="197159"/>
            <a:ext cx="1056187" cy="309127"/>
          </a:xfrm>
          <a:prstGeom prst="rect">
            <a:avLst/>
          </a:prstGeom>
        </p:spPr>
      </p:pic>
      <p:pic>
        <p:nvPicPr>
          <p:cNvPr id="13" name="Resim 12">
            <a:extLst>
              <a:ext uri="{FF2B5EF4-FFF2-40B4-BE49-F238E27FC236}">
                <a16:creationId xmlns:a16="http://schemas.microsoft.com/office/drawing/2014/main" id="{CDB6A5A4-D57C-70D6-1E76-D3B659CE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4142"/>
            <a:ext cx="12192000" cy="6854978"/>
          </a:xfrm>
          <a:prstGeom prst="rect">
            <a:avLst/>
          </a:prstGeom>
        </p:spPr>
      </p:pic>
      <p:pic>
        <p:nvPicPr>
          <p:cNvPr id="9" name="Resim 8">
            <a:extLst>
              <a:ext uri="{FF2B5EF4-FFF2-40B4-BE49-F238E27FC236}">
                <a16:creationId xmlns:a16="http://schemas.microsoft.com/office/drawing/2014/main" id="{39940F72-6EBA-472B-A7E1-FAE6C7717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4536" y="65395"/>
            <a:ext cx="7030103" cy="687751"/>
          </a:xfrm>
          <a:prstGeom prst="rect">
            <a:avLst/>
          </a:prstGeom>
        </p:spPr>
      </p:pic>
      <p:sp>
        <p:nvSpPr>
          <p:cNvPr id="11" name="Metin kutusu 10">
            <a:extLst>
              <a:ext uri="{FF2B5EF4-FFF2-40B4-BE49-F238E27FC236}">
                <a16:creationId xmlns:a16="http://schemas.microsoft.com/office/drawing/2014/main" id="{8897FC39-B8E9-4E79-989C-28CE4AAC8059}"/>
              </a:ext>
            </a:extLst>
          </p:cNvPr>
          <p:cNvSpPr txBox="1"/>
          <p:nvPr/>
        </p:nvSpPr>
        <p:spPr>
          <a:xfrm>
            <a:off x="2109909" y="203522"/>
            <a:ext cx="3986091" cy="369332"/>
          </a:xfrm>
          <a:prstGeom prst="rect">
            <a:avLst/>
          </a:prstGeom>
          <a:noFill/>
        </p:spPr>
        <p:txBody>
          <a:bodyPr wrap="none" rtlCol="0">
            <a:spAutoFit/>
          </a:bodyPr>
          <a:lstStyle/>
          <a:p>
            <a:r>
              <a:rPr lang="tr-TR" b="1" dirty="0">
                <a:solidFill>
                  <a:schemeClr val="bg1"/>
                </a:solidFill>
              </a:rPr>
              <a:t>PSV (BASINÇ EMNİYET VANASI) NEDİR?</a:t>
            </a:r>
          </a:p>
        </p:txBody>
      </p:sp>
      <p:sp>
        <p:nvSpPr>
          <p:cNvPr id="3" name="Metin kutusu 2">
            <a:extLst>
              <a:ext uri="{FF2B5EF4-FFF2-40B4-BE49-F238E27FC236}">
                <a16:creationId xmlns:a16="http://schemas.microsoft.com/office/drawing/2014/main" id="{DF6F3C13-A901-68C8-AAB9-02977B268F2E}"/>
              </a:ext>
            </a:extLst>
          </p:cNvPr>
          <p:cNvSpPr txBox="1"/>
          <p:nvPr/>
        </p:nvSpPr>
        <p:spPr>
          <a:xfrm>
            <a:off x="5669587" y="1224713"/>
            <a:ext cx="5887635" cy="4524315"/>
          </a:xfrm>
          <a:prstGeom prst="rect">
            <a:avLst/>
          </a:prstGeom>
          <a:noFill/>
        </p:spPr>
        <p:txBody>
          <a:bodyPr wrap="square" rtlCol="0">
            <a:spAutoFit/>
          </a:bodyPr>
          <a:lstStyle/>
          <a:p>
            <a:pPr marL="285750" indent="-285750" algn="just" rtl="0">
              <a:buFont typeface="Arial" panose="020B0604020202020204" pitchFamily="34" charset="0"/>
              <a:buChar char="•"/>
            </a:pPr>
            <a:r>
              <a:rPr lang="tr-TR" dirty="0">
                <a:effectLst/>
                <a:cs typeface="Times New Roman" panose="02020603050405020304" pitchFamily="18" charset="0"/>
              </a:rPr>
              <a:t>Basınç emniyet valfleri (PSV),  basınçlı sistemlerde oluşabilecek aşırı basıncın önlenmesi veya tahliye edilmesi amacıyla geliştirilmiş donanımlardır. </a:t>
            </a:r>
          </a:p>
          <a:p>
            <a:pPr marL="285750" indent="-285750" algn="just" rtl="0">
              <a:buFont typeface="Arial" panose="020B0604020202020204" pitchFamily="34" charset="0"/>
              <a:buChar char="•"/>
            </a:pPr>
            <a:endParaRPr lang="tr-TR" dirty="0">
              <a:cs typeface="Times New Roman" panose="02020603050405020304" pitchFamily="18" charset="0"/>
            </a:endParaRPr>
          </a:p>
          <a:p>
            <a:pPr marL="285750" indent="-285750" algn="just" rtl="0">
              <a:buFont typeface="Arial" panose="020B0604020202020204" pitchFamily="34" charset="0"/>
              <a:buChar char="•"/>
            </a:pPr>
            <a:r>
              <a:rPr lang="tr-TR" dirty="0">
                <a:effectLst/>
                <a:cs typeface="Times New Roman" panose="02020603050405020304" pitchFamily="18" charset="0"/>
              </a:rPr>
              <a:t>PSV, aşırı basınç veya vakum oluştuğunda, belirlenmiş bir set noktasında açılarak sistemin basıncını düşürür ve sistemi korur.</a:t>
            </a:r>
          </a:p>
          <a:p>
            <a:pPr marL="285750" indent="-285750" algn="just" rtl="0">
              <a:buFont typeface="Arial" panose="020B0604020202020204" pitchFamily="34" charset="0"/>
              <a:buChar char="•"/>
            </a:pPr>
            <a:endParaRPr lang="tr-TR" dirty="0">
              <a:cs typeface="Times New Roman" panose="02020603050405020304" pitchFamily="18" charset="0"/>
            </a:endParaRPr>
          </a:p>
          <a:p>
            <a:pPr marL="285750" indent="-285750" algn="just" rtl="0">
              <a:buFont typeface="Arial" panose="020B0604020202020204" pitchFamily="34" charset="0"/>
              <a:buChar char="•"/>
            </a:pPr>
            <a:r>
              <a:rPr lang="tr-TR" dirty="0" err="1">
                <a:effectLst/>
                <a:cs typeface="Times New Roman" panose="02020603050405020304" pitchFamily="18" charset="0"/>
              </a:rPr>
              <a:t>PSV'lerin</a:t>
            </a:r>
            <a:r>
              <a:rPr lang="tr-TR" dirty="0">
                <a:effectLst/>
                <a:cs typeface="Times New Roman" panose="02020603050405020304" pitchFamily="18" charset="0"/>
              </a:rPr>
              <a:t> kullanımı, endüstriyel süreçlerin gelişmesi ile ortaya çıkmıştır. Sanayide kullanılan basınçlı ekipmanlar ve sistemlerin güvenliği için, aşırı basınç veya vakum oluştuğunda sistemleri koruyacak bir cihaza ihtiyaç vardı. Bu nedenle, ilk emniyet valfleri 19. yüzyılın sonlarında, buhar kazanlarının patlamalarını önlemek için kullanılmaya başlandı.</a:t>
            </a:r>
          </a:p>
          <a:p>
            <a:endParaRPr lang="tr-TR" dirty="0"/>
          </a:p>
        </p:txBody>
      </p:sp>
      <p:pic>
        <p:nvPicPr>
          <p:cNvPr id="10" name="Resim 9" descr="diyagram içeren bir resim&#10;&#10;Açıklama otomatik olarak oluşturuldu">
            <a:extLst>
              <a:ext uri="{FF2B5EF4-FFF2-40B4-BE49-F238E27FC236}">
                <a16:creationId xmlns:a16="http://schemas.microsoft.com/office/drawing/2014/main" id="{757200B1-6EC0-7668-6095-D5BEA52C1475}"/>
              </a:ext>
            </a:extLst>
          </p:cNvPr>
          <p:cNvPicPr>
            <a:picLocks noChangeAspect="1"/>
          </p:cNvPicPr>
          <p:nvPr/>
        </p:nvPicPr>
        <p:blipFill>
          <a:blip r:embed="rId6" cstate="email">
            <a:clrChange>
              <a:clrFrom>
                <a:srgbClr val="EDF2F4"/>
              </a:clrFrom>
              <a:clrTo>
                <a:srgbClr val="EDF2F4">
                  <a:alpha val="0"/>
                </a:srgbClr>
              </a:clrTo>
            </a:clrChange>
            <a:extLst>
              <a:ext uri="{28A0092B-C50C-407E-A947-70E740481C1C}">
                <a14:useLocalDpi xmlns:a14="http://schemas.microsoft.com/office/drawing/2010/main"/>
              </a:ext>
            </a:extLst>
          </a:blip>
          <a:stretch>
            <a:fillRect/>
          </a:stretch>
        </p:blipFill>
        <p:spPr>
          <a:xfrm>
            <a:off x="187331" y="1382266"/>
            <a:ext cx="6057462" cy="5075394"/>
          </a:xfrm>
          <a:prstGeom prst="rect">
            <a:avLst/>
          </a:prstGeom>
        </p:spPr>
      </p:pic>
      <p:cxnSp>
        <p:nvCxnSpPr>
          <p:cNvPr id="12" name="Düz Bağlayıcı 11">
            <a:extLst>
              <a:ext uri="{FF2B5EF4-FFF2-40B4-BE49-F238E27FC236}">
                <a16:creationId xmlns:a16="http://schemas.microsoft.com/office/drawing/2014/main" id="{D70758A2-556F-42E9-863C-2D974D40E144}"/>
              </a:ext>
            </a:extLst>
          </p:cNvPr>
          <p:cNvCxnSpPr>
            <a:cxnSpLocks/>
          </p:cNvCxnSpPr>
          <p:nvPr/>
        </p:nvCxnSpPr>
        <p:spPr>
          <a:xfrm>
            <a:off x="10634133" y="105833"/>
            <a:ext cx="0" cy="4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Resim 13">
            <a:extLst>
              <a:ext uri="{FF2B5EF4-FFF2-40B4-BE49-F238E27FC236}">
                <a16:creationId xmlns:a16="http://schemas.microsoft.com/office/drawing/2014/main" id="{EDCBCDE6-7A70-4A07-821C-66F8821AA2A2}"/>
              </a:ext>
            </a:extLst>
          </p:cNvPr>
          <p:cNvPicPr>
            <a:picLocks noChangeAspect="1"/>
          </p:cNvPicPr>
          <p:nvPr/>
        </p:nvPicPr>
        <p:blipFill>
          <a:blip r:embed="rId7"/>
          <a:stretch>
            <a:fillRect/>
          </a:stretch>
        </p:blipFill>
        <p:spPr>
          <a:xfrm>
            <a:off x="9294803" y="163316"/>
            <a:ext cx="1095423" cy="333767"/>
          </a:xfrm>
          <a:prstGeom prst="rect">
            <a:avLst/>
          </a:prstGeom>
        </p:spPr>
      </p:pic>
    </p:spTree>
    <p:extLst>
      <p:ext uri="{BB962C8B-B14F-4D97-AF65-F5344CB8AC3E}">
        <p14:creationId xmlns:p14="http://schemas.microsoft.com/office/powerpoint/2010/main" val="195808468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1279</Words>
  <Application>Microsoft Office PowerPoint</Application>
  <PresentationFormat>Geniş ekran</PresentationFormat>
  <Paragraphs>133</Paragraphs>
  <Slides>20</Slides>
  <Notes>8</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20</vt:i4>
      </vt:variant>
    </vt:vector>
  </HeadingPairs>
  <TitlesOfParts>
    <vt:vector size="26" baseType="lpstr">
      <vt:lpstr>Arial</vt:lpstr>
      <vt:lpstr>Arial</vt:lpstr>
      <vt:lpstr>Calibri</vt:lpstr>
      <vt:lpstr>Calibri Light</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Kübra DÖNMEZ YALÇIN</cp:lastModifiedBy>
  <cp:revision>63</cp:revision>
  <dcterms:created xsi:type="dcterms:W3CDTF">2023-03-08T15:08:10Z</dcterms:created>
  <dcterms:modified xsi:type="dcterms:W3CDTF">2023-04-25T09:33:03Z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f72e337d-ec51-4c6f-8a4c-c35142afe988</vt:lpwstr>
  </property>
  <property fmtid="{D5CDD505-2E9C-101B-9397-08002B2CF9AE}" pid="3" name="ExpireDate">
    <vt:lpwstr>2025-04-22</vt:lpwstr>
  </property>
  <property fmtid="{D5CDD505-2E9C-101B-9397-08002B2CF9AE}" pid="4" name="Classification">
    <vt:lpwstr>Pb-cf60d06</vt:lpwstr>
  </property>
  <property fmtid="{D5CDD505-2E9C-101B-9397-08002B2CF9AE}" pid="5" name="KVKK">
    <vt:lpwstr>H02-0xf5</vt:lpwstr>
  </property>
</Properties>
</file>